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875" r:id="rId6"/>
  </p:sldMasterIdLst>
  <p:notesMasterIdLst>
    <p:notesMasterId r:id="rId27"/>
  </p:notesMasterIdLst>
  <p:sldIdLst>
    <p:sldId id="256" r:id="rId7"/>
    <p:sldId id="262" r:id="rId8"/>
    <p:sldId id="291" r:id="rId9"/>
    <p:sldId id="272" r:id="rId10"/>
    <p:sldId id="277" r:id="rId11"/>
    <p:sldId id="276" r:id="rId12"/>
    <p:sldId id="264" r:id="rId13"/>
    <p:sldId id="265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</p:sldIdLst>
  <p:sldSz cx="9144000" cy="6858000" type="screen4x3"/>
  <p:notesSz cx="6858000" cy="9144000"/>
  <p:custDataLst>
    <p:tags r:id="rId28"/>
  </p:custDataLst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5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orient="horz" pos="1434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  <p15:guide id="7" orient="horz" pos="935" userDrawn="1">
          <p15:clr>
            <a:srgbClr val="A4A3A4"/>
          </p15:clr>
        </p15:guide>
        <p15:guide id="8" orient="horz" pos="1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F91"/>
    <a:srgbClr val="E6E6E6"/>
    <a:srgbClr val="2B2926"/>
    <a:srgbClr val="5D544E"/>
    <a:srgbClr val="E6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orient="horz" pos="1434"/>
        <p:guide orient="horz" pos="3906"/>
        <p:guide orient="horz" pos="935"/>
        <p:guide orient="horz" pos="1207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64A1B-6D5D-4F2C-9D28-CAB7690C7F4D}" type="datetimeFigureOut">
              <a:rPr lang="de-DE" smtClean="0"/>
              <a:t>28.01.2019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633E1-E1C0-46FF-AF95-BF86221BC7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78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633E1-E1C0-46FF-AF95-BF86221BC7E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70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21C21-0BE6-4FC9-AABC-4AD8D8244F64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4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5D54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Tafelhintergr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8" descr="Logo_wei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84900" y="777875"/>
            <a:ext cx="23161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8"/>
          <p:cNvCxnSpPr/>
          <p:nvPr/>
        </p:nvCxnSpPr>
        <p:spPr bwMode="gray">
          <a:xfrm>
            <a:off x="468313" y="1890713"/>
            <a:ext cx="8207375" cy="0"/>
          </a:xfrm>
          <a:prstGeom prst="line">
            <a:avLst/>
          </a:prstGeom>
          <a:ln w="12700" cmpd="sng">
            <a:solidFill>
              <a:srgbClr val="A59C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723600" y="2872800"/>
            <a:ext cx="7772400" cy="1360800"/>
          </a:xfrm>
        </p:spPr>
        <p:txBody>
          <a:bodyPr>
            <a:noAutofit/>
          </a:bodyPr>
          <a:lstStyle>
            <a:lvl1pPr algn="l">
              <a:buFontTx/>
              <a:buNone/>
              <a:defRPr sz="2800">
                <a:solidFill>
                  <a:schemeClr val="accent4"/>
                </a:solidFill>
                <a:latin typeface="Cambria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723601" y="4401384"/>
            <a:ext cx="7772400" cy="1543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de-DE" sz="2000">
                <a:solidFill>
                  <a:schemeClr val="accent4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17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F0071-A95F-443E-AC71-EA25FCFD7A7F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3566-AC9F-40B5-A91E-65EAB184E3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630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73049"/>
            <a:ext cx="2997200" cy="121126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9277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3" y="1484313"/>
            <a:ext cx="2997200" cy="4716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988445-EA0D-44E1-A868-B7DC1BB54FD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7F816-6A8E-4301-B5DA-8B0C0C47C4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422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40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404725"/>
            <a:ext cx="5486400" cy="79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E41F7-AE61-413C-8FF2-DF163DB47EF2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29232-FC98-4A2A-A5AA-62A93D3C09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467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276475"/>
            <a:ext cx="8207376" cy="3924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54749-D354-49EE-851F-8276E4A88D78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D6604-0EF4-4BC3-A4F3-0BCECE79C47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06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46288" cy="59261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2" y="274638"/>
            <a:ext cx="6008687" cy="5926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F2BED0-38D3-4CE9-9479-CBDFB2F2BE28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A7C0C-BA3C-42DB-8C6C-5079FB83C7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467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5D54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Tafelhintergru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8" descr="Logo_weiss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777875"/>
            <a:ext cx="231616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5"/>
          <p:cNvCxnSpPr/>
          <p:nvPr/>
        </p:nvCxnSpPr>
        <p:spPr>
          <a:xfrm>
            <a:off x="474663" y="1890713"/>
            <a:ext cx="8154987" cy="0"/>
          </a:xfrm>
          <a:prstGeom prst="line">
            <a:avLst/>
          </a:prstGeom>
          <a:ln w="12700" cmpd="sng">
            <a:solidFill>
              <a:srgbClr val="A59C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3600" y="2872800"/>
            <a:ext cx="7772400" cy="1360800"/>
          </a:xfrm>
        </p:spPr>
        <p:txBody>
          <a:bodyPr>
            <a:noAutofit/>
          </a:bodyPr>
          <a:lstStyle>
            <a:lvl1pPr algn="l">
              <a:buFontTx/>
              <a:buNone/>
              <a:defRPr sz="2800">
                <a:solidFill>
                  <a:srgbClr val="E6E5E0"/>
                </a:solidFill>
                <a:latin typeface="Cambria"/>
              </a:defRPr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3601" y="4401384"/>
            <a:ext cx="7772400" cy="1543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de-DE" sz="2000">
                <a:solidFill>
                  <a:srgbClr val="E6E5E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74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476250" y="1889125"/>
            <a:ext cx="8153400" cy="0"/>
          </a:xfrm>
          <a:prstGeom prst="line">
            <a:avLst/>
          </a:prstGeom>
          <a:ln w="12700" cmpd="sng">
            <a:solidFill>
              <a:srgbClr val="C7C1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8" descr="Logo_far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776288"/>
            <a:ext cx="23161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457200" y="241300"/>
            <a:ext cx="5202000" cy="12276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 noChangeAspect="1"/>
          </p:cNvSpPr>
          <p:nvPr>
            <p:ph idx="1"/>
          </p:nvPr>
        </p:nvSpPr>
        <p:spPr>
          <a:xfrm>
            <a:off x="457200" y="2289600"/>
            <a:ext cx="8229600" cy="391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7C74-8036-4DD7-BE20-E839FB57A4A0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9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5B50-34F0-494B-8660-CF8DB1509F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551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476250" y="1889125"/>
            <a:ext cx="8153400" cy="0"/>
          </a:xfrm>
          <a:prstGeom prst="line">
            <a:avLst/>
          </a:prstGeom>
          <a:ln w="12700" cmpd="sng">
            <a:solidFill>
              <a:srgbClr val="C7C1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 8" descr="Logo_far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776288"/>
            <a:ext cx="23161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8663" y="2833577"/>
            <a:ext cx="7772400" cy="216734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A6152-4F86-42D2-8A9C-EC51E6AC5C56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670F-8E9F-44AD-BFC0-EF212548F5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34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7" name="Bild 8" descr="Logo_far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776288"/>
            <a:ext cx="23161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7"/>
          <p:cNvCxnSpPr/>
          <p:nvPr/>
        </p:nvCxnSpPr>
        <p:spPr>
          <a:xfrm>
            <a:off x="476250" y="1889125"/>
            <a:ext cx="8153400" cy="0"/>
          </a:xfrm>
          <a:prstGeom prst="line">
            <a:avLst/>
          </a:prstGeom>
          <a:ln w="12700" cmpd="sng">
            <a:solidFill>
              <a:srgbClr val="C7C1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457200" y="241300"/>
            <a:ext cx="5202000" cy="1227600"/>
          </a:xfrm>
          <a:noFill/>
          <a:ln>
            <a:noFill/>
          </a:ln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 noChangeAspect="1"/>
          </p:cNvSpPr>
          <p:nvPr>
            <p:ph sz="half" idx="1"/>
          </p:nvPr>
        </p:nvSpPr>
        <p:spPr>
          <a:xfrm>
            <a:off x="457200" y="2289600"/>
            <a:ext cx="4038600" cy="3913200"/>
          </a:xfrm>
          <a:prstGeom prst="rect">
            <a:avLst/>
          </a:prstGeom>
        </p:spPr>
        <p:txBody>
          <a:bodyPr/>
          <a:lstStyle>
            <a:lvl1pPr>
              <a:defRPr lang="de-DE" sz="2000" kern="1200" smtClean="0">
                <a:solidFill>
                  <a:srgbClr val="2B2926"/>
                </a:solidFill>
                <a:latin typeface="+mn-lt"/>
                <a:ea typeface="ＭＳ Ｐゴシック" charset="0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 noChangeAspect="1"/>
          </p:cNvSpPr>
          <p:nvPr>
            <p:ph sz="half" idx="2"/>
          </p:nvPr>
        </p:nvSpPr>
        <p:spPr>
          <a:xfrm>
            <a:off x="4648200" y="2289600"/>
            <a:ext cx="4038600" cy="3913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559E-B174-4461-B37E-474F6178189A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D8E90-806C-4901-91FC-0C744CA434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68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Bild-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8" name="Bild 8" descr="Logo_far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776288"/>
            <a:ext cx="23161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/>
        </p:nvCxnSpPr>
        <p:spPr>
          <a:xfrm>
            <a:off x="476250" y="1889125"/>
            <a:ext cx="8153400" cy="0"/>
          </a:xfrm>
          <a:prstGeom prst="line">
            <a:avLst/>
          </a:prstGeom>
          <a:ln w="12700" cmpd="sng">
            <a:solidFill>
              <a:srgbClr val="C7C1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457200" y="241300"/>
            <a:ext cx="5202000" cy="1227600"/>
          </a:xfrm>
          <a:noFill/>
          <a:ln>
            <a:noFill/>
          </a:ln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Inhaltsplatzhalter 3"/>
          <p:cNvSpPr>
            <a:spLocks noGrp="1" noChangeAspect="1"/>
          </p:cNvSpPr>
          <p:nvPr>
            <p:ph sz="half" idx="2"/>
          </p:nvPr>
        </p:nvSpPr>
        <p:spPr>
          <a:xfrm>
            <a:off x="4648200" y="2289600"/>
            <a:ext cx="4038600" cy="3913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478800" y="1933200"/>
            <a:ext cx="3924000" cy="35172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33622" y="5545354"/>
            <a:ext cx="3869178" cy="588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lang="de-DE" sz="1100" smtClean="0"/>
            </a:lvl1pPr>
            <a:lvl2pPr marL="254250" indent="0">
              <a:buFontTx/>
              <a:buNone/>
              <a:defRPr sz="1600" baseline="0">
                <a:solidFill>
                  <a:srgbClr val="225F8E"/>
                </a:solidFill>
              </a:defRPr>
            </a:lvl2pPr>
            <a:lvl3pPr marL="914400" indent="0">
              <a:buFontTx/>
              <a:buNone/>
              <a:defRPr sz="1600" baseline="0">
                <a:solidFill>
                  <a:srgbClr val="225F8E"/>
                </a:solidFill>
              </a:defRPr>
            </a:lvl3pPr>
            <a:lvl4pPr marL="1371600" indent="0">
              <a:buFontTx/>
              <a:buNone/>
              <a:defRPr sz="1600" baseline="0">
                <a:solidFill>
                  <a:srgbClr val="225F8E"/>
                </a:solidFill>
              </a:defRPr>
            </a:lvl4pPr>
            <a:lvl5pPr marL="1828800" indent="0">
              <a:buFontTx/>
              <a:buNone/>
              <a:defRPr sz="1600" baseline="0">
                <a:solidFill>
                  <a:srgbClr val="225F8E"/>
                </a:solidFill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10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79D9-14F5-4117-982F-FDE28C146DA1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12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Tafel </a:t>
            </a:r>
            <a:fld id="{F54E9737-8880-4739-8EB8-AF20E9DD1D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Fußzeilenplatzhalt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81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9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1847850" y="6423025"/>
            <a:ext cx="5372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32D7D-D6C1-4462-91EC-5E3DAF1DAB5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48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Bild-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5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8" name="Rechteck 6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9" name="Bild 8" descr="Logo_far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776288"/>
            <a:ext cx="23161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8"/>
          <p:cNvCxnSpPr/>
          <p:nvPr/>
        </p:nvCxnSpPr>
        <p:spPr>
          <a:xfrm>
            <a:off x="476250" y="1889125"/>
            <a:ext cx="8153400" cy="0"/>
          </a:xfrm>
          <a:prstGeom prst="line">
            <a:avLst/>
          </a:prstGeom>
          <a:ln w="12700" cmpd="sng">
            <a:solidFill>
              <a:srgbClr val="C7C1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457200" y="241300"/>
            <a:ext cx="5202000" cy="1227600"/>
          </a:xfrm>
          <a:noFill/>
          <a:ln>
            <a:noFill/>
          </a:ln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Inhaltsplatzhalter 3"/>
          <p:cNvSpPr>
            <a:spLocks noGrp="1" noChangeAspect="1"/>
          </p:cNvSpPr>
          <p:nvPr>
            <p:ph sz="half" idx="2"/>
          </p:nvPr>
        </p:nvSpPr>
        <p:spPr>
          <a:xfrm>
            <a:off x="4648200" y="2289600"/>
            <a:ext cx="4038600" cy="3913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478800" y="3773634"/>
            <a:ext cx="1870700" cy="167676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33622" y="5545354"/>
            <a:ext cx="3869178" cy="588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lang="de-DE" sz="1100" smtClean="0"/>
            </a:lvl1pPr>
            <a:lvl2pPr marL="254250" indent="0">
              <a:buFontTx/>
              <a:buNone/>
              <a:defRPr sz="1600" baseline="0">
                <a:solidFill>
                  <a:srgbClr val="225F8E"/>
                </a:solidFill>
              </a:defRPr>
            </a:lvl2pPr>
            <a:lvl3pPr marL="914400" indent="0">
              <a:buFontTx/>
              <a:buNone/>
              <a:defRPr sz="1600" baseline="0">
                <a:solidFill>
                  <a:srgbClr val="225F8E"/>
                </a:solidFill>
              </a:defRPr>
            </a:lvl3pPr>
            <a:lvl4pPr marL="1371600" indent="0">
              <a:buFontTx/>
              <a:buNone/>
              <a:defRPr sz="1600" baseline="0">
                <a:solidFill>
                  <a:srgbClr val="225F8E"/>
                </a:solidFill>
              </a:defRPr>
            </a:lvl4pPr>
            <a:lvl5pPr marL="1828800" indent="0">
              <a:buFontTx/>
              <a:buNone/>
              <a:defRPr sz="1600" baseline="0">
                <a:solidFill>
                  <a:srgbClr val="225F8E"/>
                </a:solidFill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14" name="Bildplatzhalter 10"/>
          <p:cNvSpPr>
            <a:spLocks noGrp="1" noChangeAspect="1"/>
          </p:cNvSpPr>
          <p:nvPr>
            <p:ph type="pic" sz="quarter" idx="18"/>
          </p:nvPr>
        </p:nvSpPr>
        <p:spPr>
          <a:xfrm>
            <a:off x="2349500" y="2096869"/>
            <a:ext cx="1870700" cy="167676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8B43-E636-4B25-9B89-0F0404D64F1A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5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CBB9-0F66-4876-98C8-C14F06FB10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57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-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9" name="Bild 8" descr="Logo_far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776288"/>
            <a:ext cx="23161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476250" y="1889125"/>
            <a:ext cx="8153400" cy="0"/>
          </a:xfrm>
          <a:prstGeom prst="line">
            <a:avLst/>
          </a:prstGeom>
          <a:ln w="12700" cmpd="sng">
            <a:solidFill>
              <a:srgbClr val="C7C1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457200" y="241300"/>
            <a:ext cx="5202000" cy="1227600"/>
          </a:xfrm>
          <a:noFill/>
          <a:ln>
            <a:noFill/>
          </a:ln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478800" y="1933200"/>
            <a:ext cx="3924000" cy="35172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33622" y="5545354"/>
            <a:ext cx="3820796" cy="588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500" baseline="0">
                <a:solidFill>
                  <a:srgbClr val="225F8E"/>
                </a:solidFill>
              </a:defRPr>
            </a:lvl1pPr>
            <a:lvl2pPr marL="254250" indent="0">
              <a:buFontTx/>
              <a:buNone/>
              <a:defRPr sz="1600" baseline="0">
                <a:solidFill>
                  <a:srgbClr val="225F8E"/>
                </a:solidFill>
              </a:defRPr>
            </a:lvl2pPr>
            <a:lvl3pPr marL="914400" indent="0">
              <a:buFontTx/>
              <a:buNone/>
              <a:defRPr sz="1600" baseline="0">
                <a:solidFill>
                  <a:srgbClr val="225F8E"/>
                </a:solidFill>
              </a:defRPr>
            </a:lvl3pPr>
            <a:lvl4pPr marL="1371600" indent="0">
              <a:buFontTx/>
              <a:buNone/>
              <a:defRPr sz="1600" baseline="0">
                <a:solidFill>
                  <a:srgbClr val="225F8E"/>
                </a:solidFill>
              </a:defRPr>
            </a:lvl4pPr>
            <a:lvl5pPr marL="1828800" indent="0">
              <a:buFontTx/>
              <a:buNone/>
              <a:defRPr sz="1600" baseline="0">
                <a:solidFill>
                  <a:srgbClr val="225F8E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4" name="Bildplatzhalter 10"/>
          <p:cNvSpPr>
            <a:spLocks noGrp="1" noChangeAspect="1"/>
          </p:cNvSpPr>
          <p:nvPr>
            <p:ph type="pic" sz="quarter" idx="15"/>
          </p:nvPr>
        </p:nvSpPr>
        <p:spPr>
          <a:xfrm>
            <a:off x="4694795" y="1933200"/>
            <a:ext cx="3924000" cy="35172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749617" y="5545354"/>
            <a:ext cx="3820796" cy="588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500" baseline="0">
                <a:solidFill>
                  <a:srgbClr val="225F8E"/>
                </a:solidFill>
              </a:defRPr>
            </a:lvl1pPr>
            <a:lvl2pPr marL="254250" indent="0">
              <a:buFontTx/>
              <a:buNone/>
              <a:defRPr sz="1600" baseline="0">
                <a:solidFill>
                  <a:srgbClr val="225F8E"/>
                </a:solidFill>
              </a:defRPr>
            </a:lvl2pPr>
            <a:lvl3pPr marL="914400" indent="0">
              <a:buFontTx/>
              <a:buNone/>
              <a:defRPr sz="1600" baseline="0">
                <a:solidFill>
                  <a:srgbClr val="225F8E"/>
                </a:solidFill>
              </a:defRPr>
            </a:lvl3pPr>
            <a:lvl4pPr marL="1371600" indent="0">
              <a:buFontTx/>
              <a:buNone/>
              <a:defRPr sz="1600" baseline="0">
                <a:solidFill>
                  <a:srgbClr val="225F8E"/>
                </a:solidFill>
              </a:defRPr>
            </a:lvl4pPr>
            <a:lvl5pPr marL="1828800" indent="0">
              <a:buFontTx/>
              <a:buNone/>
              <a:defRPr sz="1600" baseline="0">
                <a:solidFill>
                  <a:srgbClr val="225F8E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106A-019A-4D6F-A5D2-B5123D415C3A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Foliennummernplatzhalt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CAF8-5FCA-4ECA-A766-864B1431B9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83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7" name="Bild 8" descr="Logo_far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776288"/>
            <a:ext cx="23161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7"/>
          <p:cNvCxnSpPr/>
          <p:nvPr/>
        </p:nvCxnSpPr>
        <p:spPr>
          <a:xfrm>
            <a:off x="476250" y="1889125"/>
            <a:ext cx="8153400" cy="0"/>
          </a:xfrm>
          <a:prstGeom prst="line">
            <a:avLst/>
          </a:prstGeom>
          <a:ln w="12700" cmpd="sng">
            <a:solidFill>
              <a:srgbClr val="C7C1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457200" y="241300"/>
            <a:ext cx="5202000" cy="1227600"/>
          </a:xfrm>
          <a:noFill/>
          <a:ln>
            <a:noFill/>
          </a:ln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478800" y="1933201"/>
            <a:ext cx="8143200" cy="3513899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33621" y="5545354"/>
            <a:ext cx="7967441" cy="588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500" baseline="0">
                <a:solidFill>
                  <a:srgbClr val="225F8E"/>
                </a:solidFill>
              </a:defRPr>
            </a:lvl1pPr>
            <a:lvl2pPr marL="254250" indent="0">
              <a:buFontTx/>
              <a:buNone/>
              <a:defRPr sz="1600" baseline="0">
                <a:solidFill>
                  <a:srgbClr val="225F8E"/>
                </a:solidFill>
              </a:defRPr>
            </a:lvl2pPr>
            <a:lvl3pPr marL="914400" indent="0">
              <a:buFontTx/>
              <a:buNone/>
              <a:defRPr sz="1600" baseline="0">
                <a:solidFill>
                  <a:srgbClr val="225F8E"/>
                </a:solidFill>
              </a:defRPr>
            </a:lvl3pPr>
            <a:lvl4pPr marL="1371600" indent="0">
              <a:buFontTx/>
              <a:buNone/>
              <a:defRPr sz="1600" baseline="0">
                <a:solidFill>
                  <a:srgbClr val="225F8E"/>
                </a:solidFill>
              </a:defRPr>
            </a:lvl4pPr>
            <a:lvl5pPr marL="1828800" indent="0">
              <a:buFontTx/>
              <a:buNone/>
              <a:defRPr sz="1600" baseline="0">
                <a:solidFill>
                  <a:srgbClr val="225F8E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04107-FF4A-4478-9348-716D1D00BC05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282B-B8A6-47EA-961B-C262855513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05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9" name="Bild 8" descr="Logo_far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776288"/>
            <a:ext cx="23161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476250" y="1889125"/>
            <a:ext cx="8153400" cy="0"/>
          </a:xfrm>
          <a:prstGeom prst="line">
            <a:avLst/>
          </a:prstGeom>
          <a:ln w="12700" cmpd="sng">
            <a:solidFill>
              <a:srgbClr val="C7C1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457200" y="241300"/>
            <a:ext cx="5202000" cy="1227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896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055F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06990"/>
            <a:ext cx="4040188" cy="31191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896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055F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06990"/>
            <a:ext cx="4041775" cy="31191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E2A2-859F-481C-B0B1-DC762A133F65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E1EB-51E5-48FC-878D-97C3EC7790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12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476250" y="1889125"/>
            <a:ext cx="8153400" cy="0"/>
          </a:xfrm>
          <a:prstGeom prst="line">
            <a:avLst/>
          </a:prstGeom>
          <a:ln w="12700" cmpd="sng">
            <a:solidFill>
              <a:srgbClr val="C7C1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 9" descr="Logo_far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776288"/>
            <a:ext cx="23161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457198" y="241300"/>
            <a:ext cx="5202000" cy="12276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DD6-E764-4E10-AFD8-4D57E7CFFA14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0970-BC81-4978-966F-B84528FE0A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48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4" name="Bild 8" descr="Logo_far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776288"/>
            <a:ext cx="23161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4E9F-CD91-4C85-A375-81540B8A771C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8CD2E-5FD4-435A-A7AD-E05AAAD064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8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0B1D-7BF5-437D-9710-6AD6047894AD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53CF-F1E2-4A4E-9CFF-1BCF5D7D62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90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4EE6-EB48-401D-85F3-710A8EE185F0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0B5-763F-46EB-AE63-F4002A8895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0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6" name="Bild 8" descr="Logo_far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776288"/>
            <a:ext cx="23161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457200" y="241300"/>
            <a:ext cx="5202000" cy="12276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22D0-F70C-4A13-B491-4F904B1DD981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710E-9CC2-4096-ABE4-C517B8CDF5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22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D05F-B2BB-47D1-8BD6-EE854D9E7927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023C3-405D-4E9D-9635-23D821124E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8663" y="2833577"/>
            <a:ext cx="7772400" cy="216734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E829C-E728-4F22-AC29-0C29ACDE276F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94212-CF13-45BA-9181-2DC4C73A57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39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 noChangeAspect="1"/>
          </p:cNvSpPr>
          <p:nvPr>
            <p:ph sz="half" idx="1"/>
          </p:nvPr>
        </p:nvSpPr>
        <p:spPr>
          <a:xfrm>
            <a:off x="466725" y="2276475"/>
            <a:ext cx="4036210" cy="3924000"/>
          </a:xfrm>
          <a:prstGeom prst="rect">
            <a:avLst/>
          </a:prstGeom>
        </p:spPr>
        <p:txBody>
          <a:bodyPr/>
          <a:lstStyle>
            <a:lvl1pPr>
              <a:defRPr lang="de-DE" sz="2000" kern="1200" smtClean="0">
                <a:solidFill>
                  <a:srgbClr val="2B2926"/>
                </a:solidFill>
                <a:latin typeface="+mn-lt"/>
                <a:ea typeface="ＭＳ Ｐゴシック" charset="0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 noChangeAspect="1"/>
          </p:cNvSpPr>
          <p:nvPr>
            <p:ph sz="half" idx="2"/>
          </p:nvPr>
        </p:nvSpPr>
        <p:spPr>
          <a:xfrm>
            <a:off x="4625942" y="2276475"/>
            <a:ext cx="4049746" cy="392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53078A-1598-4A28-850E-AB392EC76BCE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BE313-BDA8-4B04-A7C3-9B84DB314F2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97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Bild-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 noChangeAspect="1"/>
          </p:cNvSpPr>
          <p:nvPr>
            <p:ph sz="half" idx="2"/>
          </p:nvPr>
        </p:nvSpPr>
        <p:spPr>
          <a:xfrm>
            <a:off x="4625942" y="2276475"/>
            <a:ext cx="4049746" cy="392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468311" y="1916113"/>
            <a:ext cx="3960000" cy="3528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68312" y="5588475"/>
            <a:ext cx="3960000" cy="612000"/>
          </a:xfrm>
          <a:prstGeom prst="rect">
            <a:avLst/>
          </a:prstGeom>
        </p:spPr>
        <p:txBody>
          <a:bodyPr lIns="90000" rIns="90000"/>
          <a:lstStyle>
            <a:lvl1pPr marL="0" indent="0">
              <a:buFontTx/>
              <a:buNone/>
              <a:defRPr sz="1500" baseline="0">
                <a:solidFill>
                  <a:schemeClr val="tx2"/>
                </a:solidFill>
              </a:defRPr>
            </a:lvl1pPr>
            <a:lvl2pPr marL="254250" indent="0">
              <a:buFontTx/>
              <a:buNone/>
              <a:defRPr sz="1600" baseline="0">
                <a:solidFill>
                  <a:srgbClr val="225F8E"/>
                </a:solidFill>
              </a:defRPr>
            </a:lvl2pPr>
            <a:lvl3pPr marL="914400" indent="0">
              <a:buFontTx/>
              <a:buNone/>
              <a:defRPr sz="1600" baseline="0">
                <a:solidFill>
                  <a:srgbClr val="225F8E"/>
                </a:solidFill>
              </a:defRPr>
            </a:lvl3pPr>
            <a:lvl4pPr marL="1371600" indent="0">
              <a:buFontTx/>
              <a:buNone/>
              <a:defRPr sz="1600" baseline="0">
                <a:solidFill>
                  <a:srgbClr val="225F8E"/>
                </a:solidFill>
              </a:defRPr>
            </a:lvl4pPr>
            <a:lvl5pPr marL="1828800" indent="0">
              <a:buFontTx/>
              <a:buNone/>
              <a:defRPr sz="1600" baseline="0">
                <a:solidFill>
                  <a:srgbClr val="225F8E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E7B2ED0-623D-453B-B128-F9902158D451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4ACDCDC-367F-4C5D-8AFE-0B883EDFB90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8312" y="241299"/>
            <a:ext cx="5190887" cy="12430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81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-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68000" y="1915200"/>
            <a:ext cx="3960000" cy="3528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68000" y="5588775"/>
            <a:ext cx="396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</a:bodyPr>
          <a:lstStyle>
            <a:lvl1pPr marL="161925" indent="-161925">
              <a:buNone/>
              <a:defRPr lang="de-DE" sz="1500" baseline="0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de-DE" smtClean="0"/>
              <a:t>Textmasterformat bearbeiten</a:t>
            </a:r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4715688" y="1915200"/>
            <a:ext cx="3960000" cy="3528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715688" y="5588775"/>
            <a:ext cx="396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</a:bodyPr>
          <a:lstStyle>
            <a:lvl1pPr marL="161925" indent="-161925">
              <a:buNone/>
              <a:defRPr lang="de-DE" sz="1500" baseline="0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de-DE" smtClean="0"/>
              <a:t>Textmasterformat bearbeiten</a:t>
            </a:r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66AFA89A-6F06-48F8-816D-085265E5EEFF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Foliennummernplatzhalt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FBDF938-EE57-4416-A521-BEB33C6575A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41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468000" y="1915199"/>
            <a:ext cx="8207688" cy="3528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68000" y="5588775"/>
            <a:ext cx="8208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</a:bodyPr>
          <a:lstStyle>
            <a:lvl1pPr marL="161925" indent="-161925">
              <a:buNone/>
              <a:defRPr lang="de-DE" sz="1500" baseline="0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de-DE" smtClean="0"/>
              <a:t>Textmasterformat bearbeiten</a:t>
            </a:r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4D7F34F-DFF6-47E2-9530-14E28F37386C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63C525A-1CD9-454C-A989-6DE4FABAA8A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4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2" y="2289600"/>
            <a:ext cx="4032000" cy="39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" y="2780775"/>
            <a:ext cx="4032000" cy="342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89600"/>
            <a:ext cx="4032000" cy="39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780775"/>
            <a:ext cx="4032000" cy="342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A618B-EDC3-4218-8E66-EB92C3F203B9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8456E-1561-4B8B-9B0F-C272FB3DEE9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68312" y="241299"/>
            <a:ext cx="5190887" cy="12430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0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B0E88C-51B1-481C-A5A6-7D9C5FA6FADE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C46E2-F612-4F6E-8264-738B40A697A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21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/>
        </p:nvSpPr>
        <p:spPr bwMode="gray">
          <a:xfrm>
            <a:off x="0" y="6234113"/>
            <a:ext cx="9144000" cy="368300"/>
          </a:xfrm>
          <a:prstGeom prst="rect">
            <a:avLst/>
          </a:prstGeom>
          <a:solidFill>
            <a:srgbClr val="5D544E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gray">
          <a:xfrm>
            <a:off x="0" y="6356350"/>
            <a:ext cx="9144000" cy="501650"/>
          </a:xfrm>
          <a:prstGeom prst="rect">
            <a:avLst/>
          </a:prstGeom>
          <a:solidFill>
            <a:srgbClr val="5D544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468312" y="241299"/>
            <a:ext cx="5190887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468312" y="6423025"/>
            <a:ext cx="933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E6E6E6"/>
                </a:solidFill>
              </a:defRPr>
            </a:lvl1pPr>
          </a:lstStyle>
          <a:p>
            <a:fld id="{C9D05B47-E6DF-4A1A-A8D3-C08FF5004FB2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847850" y="6423025"/>
            <a:ext cx="537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7666038" y="6423025"/>
            <a:ext cx="1009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6E6E6"/>
                </a:solidFill>
              </a:defRPr>
            </a:lvl1pPr>
          </a:lstStyle>
          <a:p>
            <a:r>
              <a:rPr lang="de-DE" altLang="de-DE"/>
              <a:t>Tafel </a:t>
            </a:r>
            <a:fld id="{14C5E7AE-AB4D-4A30-8AE8-086506C1C8D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0" name="Textplatzhalter 7"/>
          <p:cNvSpPr>
            <a:spLocks noGrp="1"/>
          </p:cNvSpPr>
          <p:nvPr>
            <p:ph type="body" idx="1"/>
          </p:nvPr>
        </p:nvSpPr>
        <p:spPr bwMode="gray">
          <a:xfrm>
            <a:off x="468312" y="2276476"/>
            <a:ext cx="8207376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pic>
        <p:nvPicPr>
          <p:cNvPr id="7" name="Bild 8" descr="Logo_farbig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84900" y="776288"/>
            <a:ext cx="231616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8"/>
          <p:cNvCxnSpPr/>
          <p:nvPr/>
        </p:nvCxnSpPr>
        <p:spPr bwMode="gray">
          <a:xfrm>
            <a:off x="468312" y="1889125"/>
            <a:ext cx="8207376" cy="0"/>
          </a:xfrm>
          <a:prstGeom prst="line">
            <a:avLst/>
          </a:prstGeom>
          <a:ln w="12700" cmpd="sng">
            <a:solidFill>
              <a:srgbClr val="C7C1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de-DE" sz="2200" kern="1200">
          <a:solidFill>
            <a:schemeClr val="tx2"/>
          </a:solidFill>
          <a:latin typeface="Cambri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9pPr>
    </p:titleStyle>
    <p:bodyStyle>
      <a:lvl1pPr marL="161925" indent="-161925" algn="l" defTabSz="457200" rtl="0" eaLnBrk="1" fontAlgn="base" hangingPunct="1">
        <a:spcBef>
          <a:spcPct val="20000"/>
        </a:spcBef>
        <a:spcAft>
          <a:spcPts val="16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412750" indent="-161925" algn="l" defTabSz="457200" rtl="0" eaLnBrk="1" fontAlgn="base" hangingPunct="1">
        <a:spcBef>
          <a:spcPct val="20000"/>
        </a:spcBef>
        <a:spcAft>
          <a:spcPts val="12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+mn-cs"/>
        </a:defRPr>
      </a:lvl2pPr>
      <a:lvl3pPr marL="628650" indent="-161925" algn="l" defTabSz="457200" rtl="0" eaLnBrk="1" fontAlgn="base" hangingPunct="1">
        <a:spcBef>
          <a:spcPct val="20000"/>
        </a:spcBef>
        <a:spcAft>
          <a:spcPts val="12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+mn-cs"/>
        </a:defRPr>
      </a:lvl3pPr>
      <a:lvl4pPr marL="844550" indent="-161925" algn="l" defTabSz="457200" rtl="0" eaLnBrk="1" fontAlgn="base" hangingPunct="1">
        <a:spcBef>
          <a:spcPct val="20000"/>
        </a:spcBef>
        <a:spcAft>
          <a:spcPts val="12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+mn-cs"/>
        </a:defRPr>
      </a:lvl4pPr>
      <a:lvl5pPr marL="1060450" indent="-161925" algn="l" defTabSz="457200" rtl="0" eaLnBrk="1" fontAlgn="base" hangingPunct="1">
        <a:spcBef>
          <a:spcPct val="20000"/>
        </a:spcBef>
        <a:spcAft>
          <a:spcPts val="1200"/>
        </a:spcAft>
        <a:buClr>
          <a:schemeClr val="tx2"/>
        </a:buClr>
        <a:buSzPct val="75000"/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95" userDrawn="1">
          <p15:clr>
            <a:srgbClr val="F26B43"/>
          </p15:clr>
        </p15:guide>
        <p15:guide id="2" pos="5465" userDrawn="1">
          <p15:clr>
            <a:srgbClr val="F26B43"/>
          </p15:clr>
        </p15:guide>
        <p15:guide id="3" orient="horz" pos="1434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orient="horz" pos="12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41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23025"/>
            <a:ext cx="1239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E6E6E6"/>
                </a:solidFill>
                <a:latin typeface="Calibri" pitchFamily="34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fld id="{9A229F29-D636-46D9-957E-0537548BB1A7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66913" y="6423025"/>
            <a:ext cx="405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6E6E6"/>
                </a:solidFill>
                <a:latin typeface="Calibri" pitchFamily="34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Tafel </a:t>
            </a:r>
            <a:fld id="{FC803591-C2C0-48F4-8E19-BC4E472859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0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6636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de-DE" sz="2200" kern="1200">
          <a:solidFill>
            <a:srgbClr val="055F91"/>
          </a:solidFill>
          <a:latin typeface="Cambri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rgbClr val="055F91"/>
          </a:solidFill>
          <a:latin typeface="Cambria" charset="0"/>
          <a:ea typeface="ＭＳ Ｐゴシック" charset="0"/>
          <a:cs typeface="ＭＳ Ｐゴシック" charset="0"/>
        </a:defRPr>
      </a:lvl9pPr>
    </p:titleStyle>
    <p:bodyStyle>
      <a:lvl1pPr marL="161925" indent="-161925" algn="l" defTabSz="457200" rtl="0" eaLnBrk="0" fontAlgn="base" hangingPunct="0">
        <a:spcBef>
          <a:spcPct val="20000"/>
        </a:spcBef>
        <a:spcAft>
          <a:spcPts val="1600"/>
        </a:spcAft>
        <a:buClr>
          <a:srgbClr val="055F91"/>
        </a:buClr>
        <a:buSzPct val="75000"/>
        <a:buFont typeface="Arial" pitchFamily="34" charset="0"/>
        <a:buChar char="•"/>
        <a:defRPr lang="de-DE" sz="2000" kern="1200">
          <a:solidFill>
            <a:srgbClr val="2B2926"/>
          </a:solidFill>
          <a:latin typeface="+mn-lt"/>
          <a:ea typeface="ＭＳ Ｐゴシック" charset="0"/>
          <a:cs typeface="ＭＳ Ｐゴシック" charset="0"/>
        </a:defRPr>
      </a:lvl1pPr>
      <a:lvl2pPr marL="412750" indent="-161925" algn="l" defTabSz="457200" rtl="0" eaLnBrk="0" fontAlgn="base" hangingPunct="0">
        <a:spcBef>
          <a:spcPct val="20000"/>
        </a:spcBef>
        <a:spcAft>
          <a:spcPts val="1200"/>
        </a:spcAft>
        <a:buClr>
          <a:srgbClr val="055F91"/>
        </a:buClr>
        <a:buSzPct val="75000"/>
        <a:buFont typeface="Arial" pitchFamily="34" charset="0"/>
        <a:buChar char="•"/>
        <a:defRPr lang="de-DE" sz="2000" kern="1200">
          <a:solidFill>
            <a:srgbClr val="2B2926"/>
          </a:solidFill>
          <a:latin typeface="+mn-lt"/>
          <a:ea typeface="ＭＳ Ｐゴシック" charset="0"/>
          <a:cs typeface="ＭＳ Ｐゴシック"/>
        </a:defRPr>
      </a:lvl2pPr>
      <a:lvl3pPr marL="628650" indent="-161925" algn="l" defTabSz="457200" rtl="0" eaLnBrk="0" fontAlgn="base" hangingPunct="0">
        <a:spcBef>
          <a:spcPct val="20000"/>
        </a:spcBef>
        <a:spcAft>
          <a:spcPts val="1200"/>
        </a:spcAft>
        <a:buClr>
          <a:srgbClr val="055F91"/>
        </a:buClr>
        <a:buSzPct val="75000"/>
        <a:buFont typeface="Arial" pitchFamily="34" charset="0"/>
        <a:buChar char="•"/>
        <a:defRPr lang="de-DE" sz="2000" kern="1200">
          <a:solidFill>
            <a:srgbClr val="2B2926"/>
          </a:solidFill>
          <a:latin typeface="+mn-lt"/>
          <a:ea typeface="ＭＳ Ｐゴシック" charset="0"/>
          <a:cs typeface="ＭＳ Ｐゴシック"/>
        </a:defRPr>
      </a:lvl3pPr>
      <a:lvl4pPr marL="844550" indent="-161925" algn="l" defTabSz="457200" rtl="0" eaLnBrk="0" fontAlgn="base" hangingPunct="0">
        <a:spcBef>
          <a:spcPct val="20000"/>
        </a:spcBef>
        <a:spcAft>
          <a:spcPts val="1200"/>
        </a:spcAft>
        <a:buClr>
          <a:srgbClr val="055F91"/>
        </a:buClr>
        <a:buSzPct val="75000"/>
        <a:buFont typeface="Arial" pitchFamily="34" charset="0"/>
        <a:buChar char="•"/>
        <a:defRPr lang="de-DE" sz="2000" kern="1200">
          <a:solidFill>
            <a:srgbClr val="2B2926"/>
          </a:solidFill>
          <a:latin typeface="+mn-lt"/>
          <a:ea typeface="ＭＳ Ｐゴシック" charset="0"/>
          <a:cs typeface="ＭＳ Ｐゴシック"/>
        </a:defRPr>
      </a:lvl4pPr>
      <a:lvl5pPr marL="1060450" indent="-161925" algn="l" defTabSz="457200" rtl="0" eaLnBrk="0" fontAlgn="base" hangingPunct="0">
        <a:spcBef>
          <a:spcPct val="20000"/>
        </a:spcBef>
        <a:spcAft>
          <a:spcPts val="1200"/>
        </a:spcAft>
        <a:buClr>
          <a:srgbClr val="055F91"/>
        </a:buClr>
        <a:buSzPct val="75000"/>
        <a:buFont typeface="Arial" pitchFamily="34" charset="0"/>
        <a:buChar char="•"/>
        <a:defRPr lang="de-DE" sz="2000" kern="1200">
          <a:solidFill>
            <a:srgbClr val="2B2926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aktikum@engagement-global.d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gagement-global.de/praktikum-bei-engagement-global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amt.de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bmz.de/de/ministerium/beruf/arbeitsmarkt/index.html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entwicklungsdienst.de/startseite/" TargetMode="External"/><Relationship Id="rId4" Type="http://schemas.openxmlformats.org/officeDocument/2006/relationships/hyperlink" Target="https://www.auswaertiges-amt.de/blob/215522/6ee3aa4cd0e85b98be63278b5673b108/io-praktika-data.pdf" TargetMode="Externa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venro.org/services/stellenangebote/" TargetMode="External"/><Relationship Id="rId3" Type="http://schemas.openxmlformats.org/officeDocument/2006/relationships/hyperlink" Target="http://www.entwicklungsdienst.de/stellenmarkt/" TargetMode="External"/><Relationship Id="rId7" Type="http://schemas.openxmlformats.org/officeDocument/2006/relationships/hyperlink" Target="http://www.wila-arbeitsmarkt.de/" TargetMode="External"/><Relationship Id="rId12" Type="http://schemas.openxmlformats.org/officeDocument/2006/relationships/image" Target="../media/image21.png"/><Relationship Id="rId2" Type="http://schemas.openxmlformats.org/officeDocument/2006/relationships/hyperlink" Target="http://www.epojobs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ekojobs.de/" TargetMode="External"/><Relationship Id="rId11" Type="http://schemas.openxmlformats.org/officeDocument/2006/relationships/hyperlink" Target="http://www.auswaertiges-amt.de/DE/AusbildungKarriere/AAmt/Uebersicht_node.html" TargetMode="External"/><Relationship Id="rId5" Type="http://schemas.openxmlformats.org/officeDocument/2006/relationships/hyperlink" Target="http://www.nachhaltigejobs.de/" TargetMode="External"/><Relationship Id="rId10" Type="http://schemas.openxmlformats.org/officeDocument/2006/relationships/hyperlink" Target="http://jobs.zeit.de/stellenmarkt/internationale_zusammenarbeit_39808.html" TargetMode="External"/><Relationship Id="rId4" Type="http://schemas.openxmlformats.org/officeDocument/2006/relationships/hyperlink" Target="http://www.idealist.org/" TargetMode="External"/><Relationship Id="rId9" Type="http://schemas.openxmlformats.org/officeDocument/2006/relationships/hyperlink" Target="http://www.bmz.de/de/ministerium/beruf/index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mailto:info@engagement-global.de" TargetMode="External"/><Relationship Id="rId7" Type="http://schemas.openxmlformats.org/officeDocument/2006/relationships/hyperlink" Target="http://www.blog.engagement-global.de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engglobal" TargetMode="External"/><Relationship Id="rId11" Type="http://schemas.openxmlformats.org/officeDocument/2006/relationships/image" Target="../media/image39.png"/><Relationship Id="rId5" Type="http://schemas.openxmlformats.org/officeDocument/2006/relationships/hyperlink" Target="http://www.facebook.com/engagement.global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://www.engagement-global.de/" TargetMode="Externa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ctrTitle"/>
          </p:nvPr>
        </p:nvSpPr>
        <p:spPr>
          <a:xfrm>
            <a:off x="723900" y="2873375"/>
            <a:ext cx="7772400" cy="1360488"/>
          </a:xfrm>
        </p:spPr>
        <p:txBody>
          <a:bodyPr/>
          <a:lstStyle/>
          <a:p>
            <a:pPr eaLnBrk="1" hangingPunct="1"/>
            <a:r>
              <a:rPr lang="de-DE" altLang="de-DE" sz="3200" dirty="0" smtClean="0">
                <a:latin typeface="+mn-lt"/>
              </a:rPr>
              <a:t>Berufsperspektiven in der deutschen Entwicklungszusammenarbeit für Studierende der Altamerikanistik und Kulturanthropologie der Universität Bonn</a:t>
            </a:r>
            <a:endParaRPr altLang="de-DE" sz="3200" dirty="0" smtClean="0">
              <a:latin typeface="+mn-lt"/>
            </a:endParaRPr>
          </a:p>
        </p:txBody>
      </p:sp>
      <p:sp>
        <p:nvSpPr>
          <p:cNvPr id="16386" name="Untertitel 2"/>
          <p:cNvSpPr>
            <a:spLocks noGrp="1"/>
          </p:cNvSpPr>
          <p:nvPr>
            <p:ph type="subTitle" idx="1"/>
          </p:nvPr>
        </p:nvSpPr>
        <p:spPr>
          <a:xfrm>
            <a:off x="723900" y="5564381"/>
            <a:ext cx="7772400" cy="443328"/>
          </a:xfrm>
        </p:spPr>
        <p:txBody>
          <a:bodyPr/>
          <a:lstStyle/>
          <a:p>
            <a:r>
              <a:rPr lang="de-DE" altLang="de-DE" sz="1800" dirty="0">
                <a:ea typeface="MS PGothic" panose="020B0600070205080204" pitchFamily="34" charset="-128"/>
              </a:rPr>
              <a:t>Christian Lieder, Engagement Global</a:t>
            </a:r>
          </a:p>
          <a:p>
            <a:pPr eaLnBrk="1" hangingPunct="1"/>
            <a:endParaRPr lang="de-DE" altLang="de-DE" dirty="0" smtClean="0">
              <a:ea typeface="MS PGothic" panose="020B0600070205080204" pitchFamily="34" charset="-128"/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 bwMode="gray">
          <a:xfrm>
            <a:off x="773748" y="4272530"/>
            <a:ext cx="7772400" cy="70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ts val="1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  <a:defRPr lang="de-DE" sz="2000" kern="1200">
                <a:solidFill>
                  <a:schemeClr val="accent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2750" indent="-161925" algn="l" defTabSz="457200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de-DE" sz="2000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628650" indent="-161925" algn="l" defTabSz="457200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de-DE" sz="2000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844550" indent="-161925" algn="l" defTabSz="457200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de-DE" sz="2000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60450" indent="-161925" algn="l" defTabSz="457200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de-DE" sz="2000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 smtClean="0">
                <a:ea typeface="MS PGothic" panose="020B0600070205080204" pitchFamily="34" charset="-128"/>
              </a:rPr>
              <a:t>Vorstellung staatlicher und zivilgesellschaftlicher Akteure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20000" pencilSize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1708">
            <a:off x="5451509" y="4434320"/>
            <a:ext cx="3749275" cy="3161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0646">
            <a:off x="7485053" y="3104863"/>
            <a:ext cx="2149752" cy="220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634415"/>
            <a:ext cx="5190887" cy="1243013"/>
          </a:xfrm>
        </p:spPr>
        <p:txBody>
          <a:bodyPr/>
          <a:lstStyle/>
          <a:p>
            <a:r>
              <a:rPr lang="de-DE" sz="3200" dirty="0" smtClean="0">
                <a:latin typeface="+mn-lt"/>
              </a:rPr>
              <a:t>Berufseinstiegs- und Jobmöglichkeiten bei Engagement Global</a:t>
            </a:r>
            <a:endParaRPr lang="de-DE" sz="3200" dirty="0">
              <a:latin typeface="+mn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68312" y="1877428"/>
            <a:ext cx="8207376" cy="4323348"/>
          </a:xfrm>
        </p:spPr>
        <p:txBody>
          <a:bodyPr/>
          <a:lstStyle/>
          <a:p>
            <a:pPr marL="0" indent="0">
              <a:buNone/>
            </a:pPr>
            <a:r>
              <a:rPr lang="de-DE" u="sng" dirty="0" smtClean="0">
                <a:solidFill>
                  <a:schemeClr val="tx1"/>
                </a:solidFill>
              </a:rPr>
              <a:t>Praktikumsplätze: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für Studierende, die ein Pflichtpraktikum absolvieren müssen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Mind. 1 Monat, max. 3 Monate, in Ausnahmen längerer Zeitraum möglich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Aufwandsentschädigung 300 Euro brutto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An allen Standorten möglich, meistens Bonn und Berlin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Rückfragen und Bewerbungsunterlagen an </a:t>
            </a:r>
            <a:r>
              <a:rPr lang="de-DE" dirty="0" smtClean="0">
                <a:solidFill>
                  <a:schemeClr val="tx1"/>
                </a:solidFill>
                <a:hlinkClick r:id="rId3"/>
              </a:rPr>
              <a:t>praktikum@engagement-global.de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Weitere Infos unter</a:t>
            </a:r>
            <a:r>
              <a:rPr lang="de-DE" dirty="0">
                <a:solidFill>
                  <a:schemeClr val="tx1"/>
                </a:solidFill>
              </a:rPr>
              <a:t>: </a:t>
            </a:r>
            <a:r>
              <a:rPr lang="de-DE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de-DE" dirty="0" smtClean="0">
                <a:solidFill>
                  <a:schemeClr val="tx1"/>
                </a:solidFill>
                <a:hlinkClick r:id="rId4"/>
              </a:rPr>
              <a:t>www.engagement-global.de/praktikum-bei-engagement-global.html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642961"/>
            <a:ext cx="5190887" cy="1243013"/>
          </a:xfrm>
        </p:spPr>
        <p:txBody>
          <a:bodyPr/>
          <a:lstStyle/>
          <a:p>
            <a:r>
              <a:rPr lang="de-DE" sz="3200" dirty="0">
                <a:latin typeface="+mn-lt"/>
              </a:rPr>
              <a:t>Berufseinstiegs- und Jobmöglichkeiten bei Engagement Global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68312" y="1885974"/>
            <a:ext cx="8207376" cy="4314802"/>
          </a:xfrm>
        </p:spPr>
        <p:txBody>
          <a:bodyPr/>
          <a:lstStyle/>
          <a:p>
            <a:pPr marL="0" indent="0">
              <a:buNone/>
            </a:pPr>
            <a:r>
              <a:rPr lang="de-DE" u="sng" dirty="0" smtClean="0">
                <a:solidFill>
                  <a:schemeClr val="tx1"/>
                </a:solidFill>
              </a:rPr>
              <a:t>Studentische Hilfstätigkeit: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Werden über Homepage Engagement Global ausgeschrieben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Arbeitsumfang zwischen 10 bis 20 Std. pro Woche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Zeitraum mind. 3 Monate, häufig 6 Monate mit Option der Verlängerung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Stundenlohn 8,84 Euro (max. 442 Euro pro Monat)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Tätigkeiten: Zuarbeiten, Datenerfassung und pflege, Recherche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Voraussetzungen: Immatrikulation, Motivation, Teamfähigkeit, Verlässlichkeit, Kenntnisse MS-Office-Programme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0646">
            <a:off x="7399594" y="4188007"/>
            <a:ext cx="2149752" cy="220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72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0646">
            <a:off x="7704704" y="4000000"/>
            <a:ext cx="2149752" cy="220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642961"/>
            <a:ext cx="5190887" cy="1243013"/>
          </a:xfrm>
        </p:spPr>
        <p:txBody>
          <a:bodyPr/>
          <a:lstStyle/>
          <a:p>
            <a:r>
              <a:rPr lang="de-DE" sz="3200" dirty="0">
                <a:latin typeface="+mn-lt"/>
              </a:rPr>
              <a:t>Berufseinstiegs- und Jobmöglichkeiten bei Engagement Global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68312" y="1866268"/>
            <a:ext cx="8207376" cy="4320886"/>
          </a:xfrm>
        </p:spPr>
        <p:txBody>
          <a:bodyPr/>
          <a:lstStyle/>
          <a:p>
            <a:pPr marL="0" indent="0">
              <a:buNone/>
            </a:pPr>
            <a:r>
              <a:rPr lang="de-DE" u="sng" dirty="0" smtClean="0">
                <a:solidFill>
                  <a:schemeClr val="tx1"/>
                </a:solidFill>
              </a:rPr>
              <a:t>Voll- und Teilzeitstellen: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Ausschreibungen auf Homepage Engagement Global und </a:t>
            </a:r>
            <a:r>
              <a:rPr lang="de-DE" dirty="0" smtClean="0">
                <a:solidFill>
                  <a:schemeClr val="tx1"/>
                </a:solidFill>
                <a:hlinkClick r:id="rId3"/>
              </a:rPr>
              <a:t>www.interamt.de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Öffentlicher Dienst: Stellenvergütung nach Tarifvertrag (TVöD)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Sozialleistungen: Betriebliche Altersvorsorge, vermögenswirksame Leistungen, Jahressonderzahlung, Jobticket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Arbeitszeit und </a:t>
            </a:r>
            <a:r>
              <a:rPr lang="de-DE" dirty="0">
                <a:solidFill>
                  <a:schemeClr val="tx1"/>
                </a:solidFill>
              </a:rPr>
              <a:t>U</a:t>
            </a:r>
            <a:r>
              <a:rPr lang="de-DE" dirty="0" smtClean="0">
                <a:solidFill>
                  <a:schemeClr val="tx1"/>
                </a:solidFill>
              </a:rPr>
              <a:t>rlaub: Gleitzeitregelung, Homeoffice möglich, keine Überstunden, 30 Tage Urlaub bei Vollzeit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Fortbildung und Chancengleichheit Mitarbeitende wichtig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Ausbildungsplätze: Büro-, Verwaltung- und Veranstaltungsmanagement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7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642961"/>
            <a:ext cx="5190887" cy="1243013"/>
          </a:xfrm>
        </p:spPr>
        <p:txBody>
          <a:bodyPr/>
          <a:lstStyle/>
          <a:p>
            <a:r>
              <a:rPr lang="de-DE" sz="3200" dirty="0">
                <a:latin typeface="+mn-lt"/>
              </a:rPr>
              <a:t>Berufseinstiegs- und Jobmöglichkeiten </a:t>
            </a:r>
            <a:r>
              <a:rPr lang="de-DE" sz="3200" dirty="0" smtClean="0">
                <a:latin typeface="+mn-lt"/>
              </a:rPr>
              <a:t>anderer </a:t>
            </a:r>
            <a:br>
              <a:rPr lang="de-DE" sz="3200" dirty="0" smtClean="0">
                <a:latin typeface="+mn-lt"/>
              </a:rPr>
            </a:br>
            <a:r>
              <a:rPr lang="de-DE" sz="3200" dirty="0" smtClean="0">
                <a:latin typeface="+mn-lt"/>
              </a:rPr>
              <a:t>EZ-Akteure</a:t>
            </a:r>
            <a:endParaRPr lang="de-DE" sz="3200" dirty="0">
              <a:latin typeface="+mn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68312" y="1900451"/>
            <a:ext cx="8521864" cy="427815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                          Vollzeitpraktika, Stellen des mittleren, gehobenen und             	                      	                  höheren Dienst in Bonn und Berlin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                          Neben Voll und Teilzeitstellen im In- und </a:t>
            </a:r>
            <a:r>
              <a:rPr lang="de-DE" dirty="0">
                <a:solidFill>
                  <a:schemeClr val="tx1"/>
                </a:solidFill>
              </a:rPr>
              <a:t>Ausland </a:t>
            </a:r>
            <a:r>
              <a:rPr lang="de-DE" dirty="0" smtClean="0">
                <a:solidFill>
                  <a:schemeClr val="tx1"/>
                </a:solidFill>
              </a:rPr>
              <a:t>auch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Praktikumsmöglichkeiten im In- und Ausland, d.h. Bonn, Berlin, Eschborn oder in Partnerland (3-6 Monate, Bewerbung immer möglich)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Traineeprogramm: Nachwuchsförderung für Führungspositionen in intern. Organisationen, 17 Monate, davon 11 Monate im Ausland, abgeschlossenes, relevantes Studium, erste Berufs- und Auslandserfahrungen, 1.900 Euro Vergütung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Juniorfachkraft: max. 2 Jahre Berufserfahrung, im In- und Ausland, Einstieg EZ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1" y="1983692"/>
            <a:ext cx="1800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725822"/>
            <a:ext cx="1749502" cy="51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89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8" y="3708860"/>
            <a:ext cx="1167931" cy="60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" y="3009965"/>
            <a:ext cx="1311113" cy="6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0" y="1900452"/>
            <a:ext cx="1534459" cy="75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14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642961"/>
            <a:ext cx="5190887" cy="1243013"/>
          </a:xfrm>
        </p:spPr>
        <p:txBody>
          <a:bodyPr/>
          <a:lstStyle/>
          <a:p>
            <a:r>
              <a:rPr lang="de-DE" sz="3200" dirty="0">
                <a:latin typeface="+mn-lt"/>
              </a:rPr>
              <a:t>Berufseinstiegs- und Jobmöglichkeiten anderer </a:t>
            </a:r>
            <a:br>
              <a:rPr lang="de-DE" sz="3200" dirty="0">
                <a:latin typeface="+mn-lt"/>
              </a:rPr>
            </a:br>
            <a:r>
              <a:rPr lang="de-DE" sz="3200" dirty="0" smtClean="0">
                <a:latin typeface="+mn-lt"/>
              </a:rPr>
              <a:t>EZ-Akteure</a:t>
            </a:r>
            <a:endParaRPr lang="de-DE" sz="3200" dirty="0">
              <a:latin typeface="+mn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68312" y="1900452"/>
            <a:ext cx="8207376" cy="39243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              Postgraduierten-Programm </a:t>
            </a:r>
            <a:r>
              <a:rPr lang="de-DE" dirty="0">
                <a:solidFill>
                  <a:schemeClr val="tx1"/>
                </a:solidFill>
              </a:rPr>
              <a:t>des Deutschen Instituts für </a:t>
            </a:r>
            <a:r>
              <a:rPr lang="de-DE" dirty="0" smtClean="0">
                <a:solidFill>
                  <a:schemeClr val="tx1"/>
                </a:solidFill>
              </a:rPr>
              <a:t>	   		      	      Entwicklungspolitik  (18 Studierende aus BRD und EU mit Abschluss, 9 	      Monate, Kernstück ist Forschungsprojekt im Ausland für 11 Wochen)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              Praktikums- sowie Teil- und Vollzeitstellen in Bonn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	      max. 6 Monate Praktikum in Zentrale (Berlin) oder bei 				      deutscher Auslandsvertretung, Stellenangebote für Berlin und 			      Ausland (Mittlerer, gehobener und höherer Dienst) sowie interne 		      Diplomatenausbildung</a:t>
            </a:r>
          </a:p>
          <a:p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0646">
            <a:off x="7600812" y="4546930"/>
            <a:ext cx="2149752" cy="220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88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15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642961"/>
            <a:ext cx="5190887" cy="1243013"/>
          </a:xfrm>
        </p:spPr>
        <p:txBody>
          <a:bodyPr/>
          <a:lstStyle/>
          <a:p>
            <a:r>
              <a:rPr lang="de-DE" sz="3200" dirty="0">
                <a:latin typeface="+mn-lt"/>
              </a:rPr>
              <a:t>Berufseinstiegs- und Jobmöglichkeiten anderer staatlicher EZ-Akteure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68312" y="1900452"/>
            <a:ext cx="8207376" cy="39243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	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Projektassistenz </a:t>
            </a:r>
            <a:r>
              <a:rPr lang="de-DE" dirty="0">
                <a:solidFill>
                  <a:schemeClr val="tx1"/>
                </a:solidFill>
              </a:rPr>
              <a:t>Malteser International in der Humanitären </a:t>
            </a:r>
            <a:r>
              <a:rPr lang="de-DE" dirty="0" smtClean="0">
                <a:solidFill>
                  <a:schemeClr val="tx1"/>
                </a:solidFill>
              </a:rPr>
              <a:t>Hilfe: </a:t>
            </a:r>
            <a:r>
              <a:rPr lang="de-DE" dirty="0" smtClean="0">
                <a:solidFill>
                  <a:schemeClr val="tx1"/>
                </a:solidFill>
              </a:rPr>
              <a:t>		         </a:t>
            </a:r>
            <a:r>
              <a:rPr lang="de-DE" dirty="0" smtClean="0">
                <a:solidFill>
                  <a:schemeClr val="tx1"/>
                </a:solidFill>
              </a:rPr>
              <a:t>einjähriges Programm, Auslandserfahrung </a:t>
            </a:r>
            <a:r>
              <a:rPr lang="de-DE" dirty="0" smtClean="0">
                <a:solidFill>
                  <a:schemeClr val="tx1"/>
                </a:solidFill>
              </a:rPr>
              <a:t>nötig, Kenntnisse </a:t>
            </a:r>
            <a:r>
              <a:rPr lang="de-DE" dirty="0" smtClean="0">
                <a:solidFill>
                  <a:schemeClr val="tx1"/>
                </a:solidFill>
              </a:rPr>
              <a:t>		   		 Nothilfe</a:t>
            </a:r>
            <a:r>
              <a:rPr lang="de-DE" dirty="0" smtClean="0">
                <a:solidFill>
                  <a:schemeClr val="tx1"/>
                </a:solidFill>
              </a:rPr>
              <a:t>, 1.850 Euro </a:t>
            </a:r>
            <a:r>
              <a:rPr lang="de-DE" dirty="0" smtClean="0">
                <a:solidFill>
                  <a:schemeClr val="tx1"/>
                </a:solidFill>
              </a:rPr>
              <a:t>Vergütung</a:t>
            </a:r>
            <a:r>
              <a:rPr lang="de-DE" dirty="0" smtClean="0">
                <a:solidFill>
                  <a:schemeClr val="tx1"/>
                </a:solidFill>
              </a:rPr>
              <a:t>, Köln und </a:t>
            </a:r>
            <a:r>
              <a:rPr lang="de-DE" dirty="0" smtClean="0">
                <a:solidFill>
                  <a:schemeClr val="tx1"/>
                </a:solidFill>
              </a:rPr>
              <a:t>Ausland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		</a:t>
            </a:r>
            <a:r>
              <a:rPr lang="de-DE" dirty="0">
                <a:solidFill>
                  <a:schemeClr val="tx1"/>
                </a:solidFill>
              </a:rPr>
              <a:t> Deutsche UNESCO-Kommission – Junior Professional </a:t>
            </a:r>
            <a:r>
              <a:rPr lang="de-DE" dirty="0" smtClean="0">
                <a:solidFill>
                  <a:schemeClr val="tx1"/>
                </a:solidFill>
              </a:rPr>
              <a:t>Ausbildung: </a:t>
            </a:r>
            <a:r>
              <a:rPr lang="de-DE" dirty="0" smtClean="0">
                <a:solidFill>
                  <a:schemeClr val="tx1"/>
                </a:solidFill>
              </a:rPr>
              <a:t>	  		 </a:t>
            </a:r>
            <a:r>
              <a:rPr lang="de-DE" dirty="0" smtClean="0">
                <a:solidFill>
                  <a:schemeClr val="tx1"/>
                </a:solidFill>
              </a:rPr>
              <a:t>einjährig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>
                <a:solidFill>
                  <a:schemeClr val="tx1"/>
                </a:solidFill>
              </a:rPr>
              <a:t>Auslandserfahrung nötig </a:t>
            </a:r>
            <a:r>
              <a:rPr lang="de-DE" dirty="0" smtClean="0">
                <a:solidFill>
                  <a:schemeClr val="tx1"/>
                </a:solidFill>
              </a:rPr>
              <a:t>, 1.710 </a:t>
            </a:r>
            <a:r>
              <a:rPr lang="de-DE" dirty="0" smtClean="0">
                <a:solidFill>
                  <a:schemeClr val="tx1"/>
                </a:solidFill>
              </a:rPr>
              <a:t>Euro Vergütung, sehr 		         guter Hochschulabschluss, Bonn, 30.1. Bewerbungsfrist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	         Mercator-Kolleg für internationale Aufgaben: einjähriges 	 		    		 Stipendienprogramm, Projektarbeit in intern. NGO, ein Jahr  			         Berufserfahrung (auch Praktika) und mind. 6 Monate 	 			         Auslandserfahrung (nach Schulabschluss), 1.500 Euro, 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" y="1977366"/>
            <a:ext cx="1328782" cy="5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" y="3253640"/>
            <a:ext cx="1411836" cy="65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0" y="4366898"/>
            <a:ext cx="1286052" cy="48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0646">
            <a:off x="7600812" y="4546930"/>
            <a:ext cx="2149752" cy="220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5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16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642961"/>
            <a:ext cx="5190887" cy="1243013"/>
          </a:xfrm>
        </p:spPr>
        <p:txBody>
          <a:bodyPr/>
          <a:lstStyle/>
          <a:p>
            <a:r>
              <a:rPr lang="de-DE" sz="3200" dirty="0">
                <a:latin typeface="+mn-lt"/>
              </a:rPr>
              <a:t>Berufseinstiegs- und Jobmöglichkeiten anderer staatlicher EZ-Akteure</a:t>
            </a:r>
            <a:endParaRPr lang="de-DE" sz="3200" dirty="0">
              <a:latin typeface="+mn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68312" y="1900452"/>
            <a:ext cx="8207376" cy="432088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		</a:t>
            </a:r>
            <a:r>
              <a:rPr lang="de-DE" dirty="0" smtClean="0">
                <a:solidFill>
                  <a:schemeClr val="tx1"/>
                </a:solidFill>
              </a:rPr>
              <a:t>Carlo-Schmid Programm für Praktika in intern. Organisationen 			und EU-Institutionen: Stipendium für 2 Programmlinien 	 		                (Praktikum EU-Institution, NATO, OSZE, etc. oder </a:t>
            </a:r>
            <a:r>
              <a:rPr lang="de-DE" dirty="0" err="1" smtClean="0">
                <a:solidFill>
                  <a:schemeClr val="tx1"/>
                </a:solidFill>
              </a:rPr>
              <a:t>ausgeschrie</a:t>
            </a:r>
            <a:r>
              <a:rPr lang="de-DE" dirty="0" smtClean="0">
                <a:solidFill>
                  <a:schemeClr val="tx1"/>
                </a:solidFill>
              </a:rPr>
              <a:t>-		                </a:t>
            </a:r>
            <a:r>
              <a:rPr lang="de-DE" dirty="0" err="1" smtClean="0">
                <a:solidFill>
                  <a:schemeClr val="tx1"/>
                </a:solidFill>
              </a:rPr>
              <a:t>bene</a:t>
            </a:r>
            <a:r>
              <a:rPr lang="de-DE" dirty="0" smtClean="0">
                <a:solidFill>
                  <a:schemeClr val="tx1"/>
                </a:solidFill>
              </a:rPr>
              <a:t> Angebote), 3-6 bzw. 4-10 Monate, Vergütung je nach Land</a:t>
            </a:r>
          </a:p>
          <a:p>
            <a:pPr marL="0" indent="0">
              <a:buNone/>
            </a:pPr>
            <a:r>
              <a:rPr lang="de-DE" dirty="0" smtClean="0"/>
              <a:t>			</a:t>
            </a:r>
            <a:r>
              <a:rPr lang="de-DE" dirty="0"/>
              <a:t> </a:t>
            </a:r>
            <a:r>
              <a:rPr lang="de-DE" dirty="0">
                <a:solidFill>
                  <a:schemeClr val="tx1"/>
                </a:solidFill>
              </a:rPr>
              <a:t>Junior Professional Officer Programme (JPO) des Büros </a:t>
            </a:r>
            <a:r>
              <a:rPr lang="de-DE" dirty="0" smtClean="0">
                <a:solidFill>
                  <a:schemeClr val="tx1"/>
                </a:solidFill>
              </a:rPr>
              <a:t>			                 Führungskräfte </a:t>
            </a:r>
            <a:r>
              <a:rPr lang="de-DE" dirty="0">
                <a:solidFill>
                  <a:schemeClr val="tx1"/>
                </a:solidFill>
              </a:rPr>
              <a:t>zu Internationalen Organisationen (BFIO</a:t>
            </a:r>
            <a:r>
              <a:rPr lang="de-DE" dirty="0" smtClean="0">
                <a:solidFill>
                  <a:schemeClr val="tx1"/>
                </a:solidFill>
              </a:rPr>
              <a:t>): 3 	 		         Jahre, Tätigkeit bei z.B. UN oder Weltbank, 2-4 jährige 		 			 Berufserfahrung, Auslandserfahrungen, herausragende 			                 Studienleistungen,  46.500 Dollar + Zusatzleistungen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		         UN-</a:t>
            </a:r>
            <a:r>
              <a:rPr lang="de-DE" dirty="0" err="1" smtClean="0">
                <a:solidFill>
                  <a:schemeClr val="tx1"/>
                </a:solidFill>
              </a:rPr>
              <a:t>Volunteer</a:t>
            </a:r>
            <a:r>
              <a:rPr lang="de-DE" dirty="0" smtClean="0">
                <a:solidFill>
                  <a:schemeClr val="tx1"/>
                </a:solidFill>
              </a:rPr>
              <a:t> Programm: im Inland oder in intern. 		   	  		         Partnerorganisationen der UN, 6-12 Monate, mind. 2 Jahre 	 		         Arbeitserfahrung, Vergütung zur Sicherung Lebensgrundlage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" y="2027119"/>
            <a:ext cx="1843003" cy="4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3" y="3512816"/>
            <a:ext cx="15811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3" y="5055645"/>
            <a:ext cx="1632870" cy="40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0646">
            <a:off x="7874278" y="3583547"/>
            <a:ext cx="2149752" cy="220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91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0646">
            <a:off x="7284618" y="4429580"/>
            <a:ext cx="2149752" cy="220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17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642961"/>
            <a:ext cx="5190887" cy="1243013"/>
          </a:xfrm>
        </p:spPr>
        <p:txBody>
          <a:bodyPr/>
          <a:lstStyle/>
          <a:p>
            <a:r>
              <a:rPr lang="de-DE" sz="3200" dirty="0" smtClean="0">
                <a:latin typeface="+mn-lt"/>
              </a:rPr>
              <a:t>Informationsquellen für nationale und internationale EZ-Einstiegsprogramme</a:t>
            </a:r>
            <a:endParaRPr lang="de-DE" sz="3200" dirty="0">
              <a:latin typeface="+mn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68312" y="1900452"/>
            <a:ext cx="8207376" cy="39243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				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www.bmz.de/de/ministerium/beruf/arbeitsmarkt/index.html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		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hlinkClick r:id="rId4"/>
              </a:rPr>
              <a:t>https</a:t>
            </a:r>
            <a:r>
              <a:rPr lang="de-DE" dirty="0">
                <a:hlinkClick r:id="rId4"/>
              </a:rPr>
              <a:t>://</a:t>
            </a:r>
            <a:r>
              <a:rPr lang="de-DE" dirty="0" smtClean="0">
                <a:hlinkClick r:id="rId4"/>
              </a:rPr>
              <a:t>www.auswaertiges-amt.de/blob/215522/6ee3aa4cd0e85b98be63278b5673b108/io-praktika-data.pdf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hlinkClick r:id="rId5"/>
              </a:rPr>
              <a:t>https://www.entwicklungsdienst.de/startseite</a:t>
            </a:r>
            <a:r>
              <a:rPr lang="de-DE" dirty="0" smtClean="0">
                <a:hlinkClick r:id="rId5"/>
              </a:rPr>
              <a:t>/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 		Fachmesse „Engagement Weltweit“: 12.10.2019, Siegburg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2" y="1900452"/>
            <a:ext cx="1800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7" y="2888462"/>
            <a:ext cx="1483335" cy="76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" y="5418756"/>
            <a:ext cx="1443091" cy="3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9" y="4710097"/>
            <a:ext cx="866362" cy="50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04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18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642961"/>
            <a:ext cx="5190887" cy="1243013"/>
          </a:xfrm>
        </p:spPr>
        <p:txBody>
          <a:bodyPr/>
          <a:lstStyle/>
          <a:p>
            <a:r>
              <a:rPr lang="de-DE" sz="3200" dirty="0" smtClean="0">
                <a:latin typeface="+mn-lt"/>
              </a:rPr>
              <a:t>Wichtige Praktikums- und Stellenbörsen zum Einstieg in die EZ</a:t>
            </a:r>
            <a:endParaRPr lang="de-DE" sz="3200" dirty="0">
              <a:latin typeface="+mn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68312" y="1900452"/>
            <a:ext cx="8207376" cy="3924300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55F91"/>
                </a:solidFill>
                <a:hlinkClick r:id="rId2"/>
              </a:rPr>
              <a:t>www.epojobs.de</a:t>
            </a:r>
            <a:r>
              <a:rPr lang="de-DE" dirty="0">
                <a:solidFill>
                  <a:srgbClr val="055F91"/>
                </a:solidFill>
              </a:rPr>
              <a:t> </a:t>
            </a:r>
            <a:br>
              <a:rPr lang="de-DE" dirty="0">
                <a:solidFill>
                  <a:srgbClr val="055F91"/>
                </a:solidFill>
              </a:rPr>
            </a:br>
            <a:r>
              <a:rPr lang="de-DE" dirty="0">
                <a:solidFill>
                  <a:srgbClr val="055F91"/>
                </a:solidFill>
                <a:hlinkClick r:id="rId3"/>
              </a:rPr>
              <a:t>www.entwicklungsdienst.de/stellenmarkt/</a:t>
            </a:r>
            <a:r>
              <a:rPr lang="de-DE" dirty="0">
                <a:solidFill>
                  <a:srgbClr val="055F91"/>
                </a:solidFill>
              </a:rPr>
              <a:t> (AKLHÜ)</a:t>
            </a:r>
            <a:br>
              <a:rPr lang="de-DE" dirty="0">
                <a:solidFill>
                  <a:srgbClr val="055F91"/>
                </a:solidFill>
              </a:rPr>
            </a:br>
            <a:r>
              <a:rPr lang="de-DE" dirty="0">
                <a:solidFill>
                  <a:srgbClr val="055F91"/>
                </a:solidFill>
                <a:hlinkClick r:id="rId4"/>
              </a:rPr>
              <a:t>www.idealist.org</a:t>
            </a:r>
            <a:r>
              <a:rPr lang="de-DE" dirty="0">
                <a:solidFill>
                  <a:srgbClr val="055F91"/>
                </a:solidFill>
              </a:rPr>
              <a:t/>
            </a:r>
            <a:br>
              <a:rPr lang="de-DE" dirty="0">
                <a:solidFill>
                  <a:srgbClr val="055F91"/>
                </a:solidFill>
              </a:rPr>
            </a:br>
            <a:r>
              <a:rPr lang="de-DE" dirty="0">
                <a:solidFill>
                  <a:srgbClr val="055F91"/>
                </a:solidFill>
                <a:hlinkClick r:id="rId5"/>
              </a:rPr>
              <a:t>www.nachhaltigejobs.de/ </a:t>
            </a:r>
            <a:r>
              <a:rPr lang="de-DE" dirty="0">
                <a:solidFill>
                  <a:srgbClr val="055F91"/>
                </a:solidFill>
              </a:rPr>
              <a:t/>
            </a:r>
            <a:br>
              <a:rPr lang="de-DE" dirty="0">
                <a:solidFill>
                  <a:srgbClr val="055F91"/>
                </a:solidFill>
              </a:rPr>
            </a:br>
            <a:r>
              <a:rPr lang="de-DE" dirty="0">
                <a:solidFill>
                  <a:srgbClr val="055F91"/>
                </a:solidFill>
                <a:hlinkClick r:id="rId6"/>
              </a:rPr>
              <a:t>www.oekojobs.de</a:t>
            </a:r>
            <a:r>
              <a:rPr lang="de-DE" dirty="0">
                <a:solidFill>
                  <a:srgbClr val="055F91"/>
                </a:solidFill>
              </a:rPr>
              <a:t> (in Europa)</a:t>
            </a:r>
            <a:r>
              <a:rPr lang="de-DE" dirty="0">
                <a:solidFill>
                  <a:srgbClr val="055F91"/>
                </a:solidFill>
                <a:hlinkClick r:id="rId6"/>
              </a:rPr>
              <a:t/>
            </a:r>
            <a:br>
              <a:rPr lang="de-DE" dirty="0">
                <a:solidFill>
                  <a:srgbClr val="055F91"/>
                </a:solidFill>
                <a:hlinkClick r:id="rId6"/>
              </a:rPr>
            </a:br>
            <a:r>
              <a:rPr lang="de-DE" dirty="0">
                <a:solidFill>
                  <a:srgbClr val="055F91"/>
                </a:solidFill>
                <a:hlinkClick r:id="rId7"/>
              </a:rPr>
              <a:t>www.wila-arbeitsmarkt.de</a:t>
            </a:r>
            <a:r>
              <a:rPr lang="de-DE" dirty="0">
                <a:solidFill>
                  <a:srgbClr val="055F91"/>
                </a:solidFill>
              </a:rPr>
              <a:t/>
            </a:r>
            <a:br>
              <a:rPr lang="de-DE" dirty="0">
                <a:solidFill>
                  <a:srgbClr val="055F91"/>
                </a:solidFill>
              </a:rPr>
            </a:br>
            <a:r>
              <a:rPr lang="de-DE" dirty="0">
                <a:solidFill>
                  <a:srgbClr val="055F91"/>
                </a:solidFill>
                <a:ea typeface="ＭＳ Ｐゴシック"/>
                <a:cs typeface="ＭＳ Ｐゴシック"/>
                <a:hlinkClick r:id="rId8"/>
              </a:rPr>
              <a:t>http://venro.org/services/stellenangebote/</a:t>
            </a:r>
            <a:r>
              <a:rPr lang="de-DE" dirty="0">
                <a:solidFill>
                  <a:srgbClr val="055F91"/>
                </a:solidFill>
                <a:ea typeface="ＭＳ Ｐゴシック"/>
                <a:cs typeface="ＭＳ Ｐゴシック"/>
              </a:rPr>
              <a:t/>
            </a:r>
            <a:br>
              <a:rPr lang="de-DE" dirty="0">
                <a:solidFill>
                  <a:srgbClr val="055F91"/>
                </a:solidFill>
                <a:ea typeface="ＭＳ Ｐゴシック"/>
                <a:cs typeface="ＭＳ Ｐゴシック"/>
              </a:rPr>
            </a:br>
            <a:r>
              <a:rPr lang="de-DE" dirty="0">
                <a:solidFill>
                  <a:srgbClr val="055F91"/>
                </a:solidFill>
                <a:ea typeface="ＭＳ Ｐゴシック"/>
                <a:cs typeface="ＭＳ Ｐゴシック"/>
                <a:hlinkClick r:id="rId9"/>
              </a:rPr>
              <a:t>www.bmz.de/de/ministerium/beruf/index.html</a:t>
            </a:r>
            <a:r>
              <a:rPr lang="de-DE" dirty="0">
                <a:solidFill>
                  <a:srgbClr val="055F91"/>
                </a:solidFill>
                <a:ea typeface="ＭＳ Ｐゴシック"/>
                <a:cs typeface="ＭＳ Ｐゴシック"/>
              </a:rPr>
              <a:t/>
            </a:r>
            <a:br>
              <a:rPr lang="de-DE" dirty="0">
                <a:solidFill>
                  <a:srgbClr val="055F91"/>
                </a:solidFill>
                <a:ea typeface="ＭＳ Ｐゴシック"/>
                <a:cs typeface="ＭＳ Ｐゴシック"/>
              </a:rPr>
            </a:br>
            <a:r>
              <a:rPr lang="de-DE" u="sng" dirty="0">
                <a:solidFill>
                  <a:srgbClr val="055F91"/>
                </a:solidFill>
                <a:hlinkClick r:id="rId10"/>
              </a:rPr>
              <a:t>http://jobs.zeit.de/stellenmarkt/internationale_zusammenarbeit_39808.html</a:t>
            </a:r>
            <a:r>
              <a:rPr lang="de-DE" dirty="0">
                <a:solidFill>
                  <a:srgbClr val="055F91"/>
                </a:solidFill>
                <a:ea typeface="ＭＳ Ｐゴシック"/>
                <a:cs typeface="ＭＳ Ｐゴシック"/>
              </a:rPr>
              <a:t/>
            </a:r>
            <a:br>
              <a:rPr lang="de-DE" dirty="0">
                <a:solidFill>
                  <a:srgbClr val="055F91"/>
                </a:solidFill>
                <a:ea typeface="ＭＳ Ｐゴシック"/>
                <a:cs typeface="ＭＳ Ｐゴシック"/>
              </a:rPr>
            </a:br>
            <a:r>
              <a:rPr lang="de-DE" dirty="0">
                <a:solidFill>
                  <a:srgbClr val="055F91"/>
                </a:solidFill>
                <a:ea typeface="ＭＳ Ｐゴシック"/>
                <a:cs typeface="ＭＳ Ｐゴシック"/>
                <a:hlinkClick r:id="rId11"/>
              </a:rPr>
              <a:t>www.auswaertiges-amt.de/DE/AusbildungKarriere/AAmt/Uebersicht_node.html</a:t>
            </a:r>
            <a:endParaRPr lang="de-DE" dirty="0">
              <a:solidFill>
                <a:srgbClr val="055F9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0646">
            <a:off x="7045336" y="1882933"/>
            <a:ext cx="2149752" cy="220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16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19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642961"/>
            <a:ext cx="5190887" cy="1243013"/>
          </a:xfrm>
        </p:spPr>
        <p:txBody>
          <a:bodyPr/>
          <a:lstStyle/>
          <a:p>
            <a:r>
              <a:rPr lang="de-DE" sz="3200" dirty="0" smtClean="0">
                <a:latin typeface="+mn-lt"/>
              </a:rPr>
              <a:t>Weitere Beratungsmöglichkeiten</a:t>
            </a:r>
            <a:endParaRPr lang="de-DE" sz="3200" dirty="0">
              <a:latin typeface="+mn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t="16144" r="11826" b="13745"/>
          <a:stretch/>
        </p:blipFill>
        <p:spPr>
          <a:xfrm>
            <a:off x="4807888" y="3648242"/>
            <a:ext cx="3490623" cy="2432341"/>
          </a:xfrm>
          <a:prstGeom prst="rect">
            <a:avLst/>
          </a:prstGeom>
        </p:spPr>
      </p:pic>
      <p:sp>
        <p:nvSpPr>
          <p:cNvPr id="8" name="Inhaltsplatzhalter 7"/>
          <p:cNvSpPr txBox="1">
            <a:spLocks/>
          </p:cNvSpPr>
          <p:nvPr/>
        </p:nvSpPr>
        <p:spPr>
          <a:xfrm>
            <a:off x="474452" y="4632376"/>
            <a:ext cx="6617539" cy="1605137"/>
          </a:xfrm>
          <a:prstGeom prst="rect">
            <a:avLst/>
          </a:prstGeom>
        </p:spPr>
        <p:txBody>
          <a:bodyPr/>
          <a:lstStyle>
            <a:lvl1pPr marL="161925" indent="-161925" algn="l" defTabSz="457200" rtl="0" eaLnBrk="1" fontAlgn="base" hangingPunct="1">
              <a:spcBef>
                <a:spcPct val="20000"/>
              </a:spcBef>
              <a:spcAft>
                <a:spcPts val="1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de-DE" sz="2000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12750" indent="-161925" algn="l" defTabSz="457200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de-DE" sz="2000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628650" indent="-161925" algn="l" defTabSz="457200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de-DE" sz="2000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844550" indent="-161925" algn="l" defTabSz="457200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de-DE" sz="2000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60450" indent="-161925" algn="l" defTabSz="457200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de-DE" sz="2000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400" u="sng" dirty="0" smtClean="0">
                <a:hlinkClick r:id="rId3"/>
              </a:rPr>
              <a:t>info@engagement-global.de</a:t>
            </a:r>
            <a:endParaRPr lang="de-DE" sz="1400" dirty="0" smtClean="0"/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400" dirty="0" smtClean="0">
                <a:solidFill>
                  <a:schemeClr val="tx1"/>
                </a:solidFill>
                <a:hlinkClick r:id="rId4"/>
              </a:rPr>
              <a:t>www.engagement-global.de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400" dirty="0" smtClean="0">
                <a:solidFill>
                  <a:schemeClr val="tx1"/>
                </a:solidFill>
                <a:hlinkClick r:id="rId5"/>
              </a:rPr>
              <a:t>www.facebook.com/engagement.global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400" dirty="0" smtClean="0">
                <a:solidFill>
                  <a:schemeClr val="tx1"/>
                </a:solidFill>
                <a:hlinkClick r:id="rId6"/>
              </a:rPr>
              <a:t>www.twitter.com/engglobal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400" dirty="0" smtClean="0">
                <a:solidFill>
                  <a:schemeClr val="tx1"/>
                </a:solidFill>
                <a:hlinkClick r:id="rId7"/>
              </a:rPr>
              <a:t>www.blog.engagement-global.de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560977" y="1984122"/>
            <a:ext cx="4395583" cy="36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1925" indent="-161925" algn="l" defTabSz="457200" rtl="0" eaLnBrk="0" fontAlgn="base" hangingPunct="0">
              <a:spcBef>
                <a:spcPct val="20000"/>
              </a:spcBef>
              <a:spcAft>
                <a:spcPts val="1600"/>
              </a:spcAft>
              <a:buClr>
                <a:srgbClr val="055F91"/>
              </a:buClr>
              <a:buSzPct val="75000"/>
              <a:buFont typeface="Arial" pitchFamily="34" charset="0"/>
              <a:buChar char="•"/>
              <a:defRPr lang="de-DE" sz="2000" kern="1200">
                <a:solidFill>
                  <a:srgbClr val="2B29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2750" indent="-161925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55F91"/>
              </a:buClr>
              <a:buSzPct val="75000"/>
              <a:buFont typeface="Arial" pitchFamily="34" charset="0"/>
              <a:buChar char="•"/>
              <a:defRPr lang="de-DE" sz="2000" kern="1200">
                <a:solidFill>
                  <a:srgbClr val="2B2926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628650" indent="-161925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55F91"/>
              </a:buClr>
              <a:buSzPct val="75000"/>
              <a:buFont typeface="Arial" pitchFamily="34" charset="0"/>
              <a:buChar char="•"/>
              <a:defRPr lang="de-DE" sz="2000" kern="1200">
                <a:solidFill>
                  <a:srgbClr val="2B2926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844550" indent="-161925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55F91"/>
              </a:buClr>
              <a:buSzPct val="75000"/>
              <a:buFont typeface="Arial" pitchFamily="34" charset="0"/>
              <a:buChar char="•"/>
              <a:defRPr lang="de-DE" sz="2000" kern="1200">
                <a:solidFill>
                  <a:srgbClr val="2B2926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1060450" indent="-161925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55F91"/>
              </a:buClr>
              <a:buSzPct val="75000"/>
              <a:buFont typeface="Arial" pitchFamily="34" charset="0"/>
              <a:buChar char="•"/>
              <a:defRPr lang="de-DE" sz="2000" kern="1200">
                <a:solidFill>
                  <a:srgbClr val="2B2926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sz="1800" dirty="0" smtClean="0"/>
              <a:t>Kostenloses Infotelefon der Mitmachzentrale</a:t>
            </a:r>
            <a:endParaRPr sz="1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2" t="12969" r="34727" b="21776"/>
          <a:stretch/>
        </p:blipFill>
        <p:spPr>
          <a:xfrm rot="1106314">
            <a:off x="7794756" y="3194873"/>
            <a:ext cx="738853" cy="137430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2" t="19679" r="32075" b="30050"/>
          <a:stretch/>
        </p:blipFill>
        <p:spPr>
          <a:xfrm rot="16455734">
            <a:off x="6587126" y="2476744"/>
            <a:ext cx="628831" cy="15283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1" b="22829"/>
          <a:stretch/>
        </p:blipFill>
        <p:spPr bwMode="auto">
          <a:xfrm>
            <a:off x="1588" y="2533650"/>
            <a:ext cx="6205537" cy="121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0" y="4007033"/>
            <a:ext cx="16525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hteck 13"/>
          <p:cNvSpPr/>
          <p:nvPr/>
        </p:nvSpPr>
        <p:spPr>
          <a:xfrm>
            <a:off x="501393" y="3355824"/>
            <a:ext cx="3056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055F91"/>
                </a:solidFill>
                <a:latin typeface="DK Crayon Crumble" panose="03070001040701010105" pitchFamily="66" charset="0"/>
                <a:ea typeface="ＭＳ Ｐゴシック"/>
              </a:rPr>
              <a:t>Montag</a:t>
            </a:r>
            <a:r>
              <a:rPr lang="de-DE" sz="800" dirty="0">
                <a:solidFill>
                  <a:srgbClr val="055F91"/>
                </a:solidFill>
                <a:latin typeface="DK Crayon Crumble" panose="03070001040701010105" pitchFamily="66" charset="0"/>
                <a:ea typeface="ＭＳ Ｐゴシック"/>
              </a:rPr>
              <a:t> </a:t>
            </a:r>
            <a:r>
              <a:rPr lang="de-DE" sz="2400" dirty="0" smtClean="0">
                <a:solidFill>
                  <a:srgbClr val="055F91"/>
                </a:solidFill>
                <a:latin typeface="DK Crayon Crumble" panose="03070001040701010105" pitchFamily="66" charset="0"/>
                <a:ea typeface="ＭＳ Ｐゴシック"/>
              </a:rPr>
              <a:t>-</a:t>
            </a:r>
            <a:r>
              <a:rPr lang="de-DE" sz="800" dirty="0" smtClean="0">
                <a:solidFill>
                  <a:srgbClr val="055F91"/>
                </a:solidFill>
                <a:latin typeface="DK Crayon Crumble" panose="03070001040701010105" pitchFamily="66" charset="0"/>
                <a:ea typeface="ＭＳ Ｐゴシック"/>
              </a:rPr>
              <a:t> </a:t>
            </a:r>
            <a:r>
              <a:rPr lang="de-DE" sz="2400" dirty="0">
                <a:solidFill>
                  <a:srgbClr val="055F91"/>
                </a:solidFill>
                <a:latin typeface="DK Crayon Crumble" panose="03070001040701010105" pitchFamily="66" charset="0"/>
                <a:ea typeface="ＭＳ Ｐゴシック"/>
              </a:rPr>
              <a:t>Freitag 8</a:t>
            </a:r>
            <a:r>
              <a:rPr lang="de-DE" sz="800" dirty="0">
                <a:solidFill>
                  <a:srgbClr val="055F91"/>
                </a:solidFill>
                <a:latin typeface="DK Crayon Crumble" panose="03070001040701010105" pitchFamily="66" charset="0"/>
                <a:ea typeface="ＭＳ Ｐゴシック"/>
              </a:rPr>
              <a:t> </a:t>
            </a:r>
            <a:r>
              <a:rPr lang="de-DE" sz="2400" dirty="0" smtClean="0">
                <a:solidFill>
                  <a:srgbClr val="055F91"/>
                </a:solidFill>
                <a:latin typeface="DK Crayon Crumble" panose="03070001040701010105" pitchFamily="66" charset="0"/>
                <a:ea typeface="ＭＳ Ｐゴシック"/>
              </a:rPr>
              <a:t>-</a:t>
            </a:r>
            <a:r>
              <a:rPr lang="de-DE" sz="800" dirty="0" smtClean="0">
                <a:solidFill>
                  <a:srgbClr val="055F91"/>
                </a:solidFill>
                <a:latin typeface="DK Crayon Crumble" panose="03070001040701010105" pitchFamily="66" charset="0"/>
                <a:ea typeface="ＭＳ Ｐゴシック"/>
              </a:rPr>
              <a:t> </a:t>
            </a:r>
            <a:r>
              <a:rPr lang="de-DE" sz="2400" dirty="0">
                <a:solidFill>
                  <a:srgbClr val="055F91"/>
                </a:solidFill>
                <a:latin typeface="DK Crayon Crumble" panose="03070001040701010105" pitchFamily="66" charset="0"/>
                <a:ea typeface="ＭＳ Ｐゴシック"/>
              </a:rPr>
              <a:t>20</a:t>
            </a:r>
            <a:r>
              <a:rPr lang="de-DE" dirty="0">
                <a:solidFill>
                  <a:srgbClr val="055F91"/>
                </a:solidFill>
                <a:latin typeface="DK Crayon Crumble" panose="03070001040701010105" pitchFamily="66" charset="0"/>
                <a:ea typeface="ＭＳ Ｐゴシック"/>
              </a:rPr>
              <a:t> </a:t>
            </a:r>
            <a:r>
              <a:rPr lang="de-DE" sz="2400" dirty="0">
                <a:solidFill>
                  <a:srgbClr val="055F91"/>
                </a:solidFill>
                <a:latin typeface="DK Crayon Crumble" panose="03070001040701010105" pitchFamily="66" charset="0"/>
                <a:ea typeface="ＭＳ Ｐゴシック"/>
              </a:rPr>
              <a:t>Uhr</a:t>
            </a:r>
          </a:p>
        </p:txBody>
      </p:sp>
    </p:spTree>
    <p:extLst>
      <p:ext uri="{BB962C8B-B14F-4D97-AF65-F5344CB8AC3E}">
        <p14:creationId xmlns:p14="http://schemas.microsoft.com/office/powerpoint/2010/main" val="139949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12722" r="25847" b="32332"/>
          <a:stretch/>
        </p:blipFill>
        <p:spPr>
          <a:xfrm>
            <a:off x="6538550" y="4563454"/>
            <a:ext cx="2148250" cy="1638909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795D-3EB0-425B-9266-75A15FAE1707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2</a:t>
            </a:fld>
            <a:endParaRPr lang="de-DE" altLang="de-DE" dirty="0"/>
          </a:p>
        </p:txBody>
      </p:sp>
      <p:sp>
        <p:nvSpPr>
          <p:cNvPr id="34" name="Titel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latin typeface="+mn-lt"/>
              </a:rPr>
              <a:t>Ablauf</a:t>
            </a:r>
            <a:endParaRPr lang="de-DE" sz="3200" dirty="0">
              <a:latin typeface="+mn-lt"/>
            </a:endParaRPr>
          </a:p>
        </p:txBody>
      </p:sp>
      <p:sp>
        <p:nvSpPr>
          <p:cNvPr id="35" name="Inhaltsplatzhalter 34"/>
          <p:cNvSpPr>
            <a:spLocks noGrp="1"/>
          </p:cNvSpPr>
          <p:nvPr>
            <p:ph sz="quarter" idx="13"/>
          </p:nvPr>
        </p:nvSpPr>
        <p:spPr>
          <a:xfrm>
            <a:off x="479424" y="1902399"/>
            <a:ext cx="8207376" cy="3924300"/>
          </a:xfrm>
        </p:spPr>
        <p:txBody>
          <a:bodyPr/>
          <a:lstStyle/>
          <a:p>
            <a:pPr marL="0" lv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Welche staatlichen Akteuren der deutschen Entwicklungszusammenarbeit (EZ) gibt es und welche Ziele verfolgen sie – ein Überblick?</a:t>
            </a:r>
            <a:endParaRPr lang="de-D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Welche Aufgaben erfüllt Engagement Global für die staatliche EZ und welche Jobmöglichkeiten bieten sie an?</a:t>
            </a:r>
            <a:endParaRPr lang="de-D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Welche Möglichkeiten bieten andere staatliche und zivilgesellschaftliche Akteure der EZ für die Nachwuchsförderung und den Berufseinstieg?</a:t>
            </a:r>
          </a:p>
          <a:p>
            <a:pPr marL="0" lv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Welche Möglichkeiten der Jobsuche gibt es für Jobs in der EZ?</a:t>
            </a:r>
          </a:p>
          <a:p>
            <a:pPr marL="0" lv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Fragen und Diskussion</a:t>
            </a: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90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ctrTitle"/>
          </p:nvPr>
        </p:nvSpPr>
        <p:spPr>
          <a:xfrm>
            <a:off x="723900" y="2189695"/>
            <a:ext cx="7772400" cy="1360488"/>
          </a:xfrm>
        </p:spPr>
        <p:txBody>
          <a:bodyPr/>
          <a:lstStyle/>
          <a:p>
            <a:pPr algn="ctr" eaLnBrk="1" hangingPunct="1"/>
            <a:r>
              <a:rPr lang="de-DE" altLang="de-DE" sz="3200" dirty="0" smtClean="0">
                <a:latin typeface="+mn-lt"/>
              </a:rPr>
              <a:t>Vielen Dank für Ihre Aufmerksamkeit!</a:t>
            </a:r>
            <a:endParaRPr altLang="de-DE" sz="3200" dirty="0" smtClean="0">
              <a:latin typeface="+mn-lt"/>
            </a:endParaRPr>
          </a:p>
        </p:txBody>
      </p:sp>
      <p:sp>
        <p:nvSpPr>
          <p:cNvPr id="16386" name="Untertitel 2"/>
          <p:cNvSpPr>
            <a:spLocks noGrp="1"/>
          </p:cNvSpPr>
          <p:nvPr>
            <p:ph type="subTitle" idx="1"/>
          </p:nvPr>
        </p:nvSpPr>
        <p:spPr>
          <a:xfrm>
            <a:off x="723900" y="5564381"/>
            <a:ext cx="7772400" cy="443328"/>
          </a:xfrm>
        </p:spPr>
        <p:txBody>
          <a:bodyPr/>
          <a:lstStyle/>
          <a:p>
            <a:pPr eaLnBrk="1" hangingPunct="1"/>
            <a:endParaRPr lang="de-DE" altLang="de-DE" dirty="0" smtClean="0">
              <a:ea typeface="MS PGothic" panose="020B0600070205080204" pitchFamily="34" charset="-128"/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 bwMode="gray">
          <a:xfrm>
            <a:off x="773748" y="4272530"/>
            <a:ext cx="7772400" cy="70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ts val="16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None/>
              <a:defRPr lang="de-DE" sz="2000" kern="1200">
                <a:solidFill>
                  <a:schemeClr val="accent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2750" indent="-161925" algn="l" defTabSz="457200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de-DE" sz="2000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628650" indent="-161925" algn="l" defTabSz="457200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de-DE" sz="2000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844550" indent="-161925" algn="l" defTabSz="457200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de-DE" sz="2000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60450" indent="-161925" algn="l" defTabSz="457200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lang="de-DE" sz="2000" kern="1200">
                <a:solidFill>
                  <a:schemeClr val="accent6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 smtClean="0">
                <a:ea typeface="MS PGothic" panose="020B0600070205080204" pitchFamily="34" charset="-128"/>
              </a:rPr>
              <a:t> </a:t>
            </a:r>
            <a:endParaRPr lang="de-DE" altLang="de-DE" dirty="0" smtClean="0">
              <a:ea typeface="MS PGothic" panose="020B0600070205080204" pitchFamily="34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20000" pencilSize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1708">
            <a:off x="5451509" y="4434320"/>
            <a:ext cx="3749275" cy="31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5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12722" r="25847" b="32332"/>
          <a:stretch/>
        </p:blipFill>
        <p:spPr>
          <a:xfrm>
            <a:off x="6995750" y="4572000"/>
            <a:ext cx="2148250" cy="163036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642961"/>
            <a:ext cx="5190887" cy="1243013"/>
          </a:xfrm>
        </p:spPr>
        <p:txBody>
          <a:bodyPr/>
          <a:lstStyle/>
          <a:p>
            <a:r>
              <a:rPr lang="de-DE" sz="3200" dirty="0">
                <a:latin typeface="+mn-lt"/>
              </a:rPr>
              <a:t>Überblick staatlicher Akteure der deutschen Entwicklungszusammenarbeit</a:t>
            </a:r>
            <a:endParaRPr lang="de-DE" sz="3200" dirty="0">
              <a:latin typeface="+mn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68312" y="1900452"/>
            <a:ext cx="8207376" cy="3924300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Bundesministerium für wirtschaftliche Zusammenarbeit und Entwicklung (BMZ): Im Auftrag der Bundesregierung zuständig für die bilaterale staatliche Entwicklungszusammenarbeit, </a:t>
            </a: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</a:rPr>
              <a:t>entwickelt Leitlinien und Konzepte deutscher Entwicklungspolitik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Bonn, Berlin)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Gesellschaft für internationale Zusammenarbeit (GIZ): Als Durchführungsorganisation des BMZ zuständig für die </a:t>
            </a: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</a:rPr>
              <a:t>technische Zusammenarbeit im Ausland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Bonn, Eschborn)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KfW Entwicklungsbank: Als Durchführungsorganisation des BMZ zuständig für die </a:t>
            </a: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</a:rPr>
              <a:t>finanzielle Zusammenarbeit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(Frankfurt a.M., Berlin, Bonn)</a:t>
            </a: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Engagement Global: Förderung von </a:t>
            </a: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</a:rPr>
              <a:t>entwicklungspolitischem Engagement in Deutschland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, beauftragt vom BMZ (Bonn)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398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20000" pencilSize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1708">
            <a:off x="6303962" y="3761195"/>
            <a:ext cx="4743451" cy="4081068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634415"/>
            <a:ext cx="5190887" cy="1243013"/>
          </a:xfrm>
        </p:spPr>
        <p:txBody>
          <a:bodyPr/>
          <a:lstStyle/>
          <a:p>
            <a:r>
              <a:rPr lang="de-DE" sz="3200" dirty="0" smtClean="0">
                <a:latin typeface="+mn-lt"/>
              </a:rPr>
              <a:t>Überblick staatlicher </a:t>
            </a:r>
            <a:r>
              <a:rPr lang="de-DE" sz="3200" dirty="0">
                <a:latin typeface="+mn-lt"/>
              </a:rPr>
              <a:t>Akteure der deutschen Entwicklungszusammenarbeit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68312" y="1877428"/>
            <a:ext cx="8207376" cy="39243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Deutsches Institut für Entwicklungspolitik (DIE): von BRD und NRW beauftragtes interdisziplinäres </a:t>
            </a:r>
            <a:r>
              <a:rPr lang="de-DE" b="1" dirty="0" smtClean="0">
                <a:latin typeface="Calibri" panose="020F0502020204030204" pitchFamily="34" charset="0"/>
              </a:rPr>
              <a:t>Forschungsinstitut zu </a:t>
            </a:r>
            <a:r>
              <a:rPr lang="de-DE" b="1" dirty="0" smtClean="0"/>
              <a:t>Fragen </a:t>
            </a:r>
            <a:r>
              <a:rPr lang="de-DE" b="1" dirty="0"/>
              <a:t>globaler Entwicklung</a:t>
            </a:r>
            <a:r>
              <a:rPr lang="de-DE" dirty="0"/>
              <a:t> und internationaler </a:t>
            </a:r>
            <a:r>
              <a:rPr lang="de-DE" dirty="0" smtClean="0"/>
              <a:t>Kooperation (Bonn)</a:t>
            </a:r>
            <a:endParaRPr lang="de-D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Deutsches Evaluierungsinstitut der Entwicklungszusammenarbeit (</a:t>
            </a:r>
            <a:r>
              <a:rPr lang="de-DE" dirty="0" err="1" smtClean="0">
                <a:latin typeface="Calibri" panose="020F0502020204030204" pitchFamily="34" charset="0"/>
              </a:rPr>
              <a:t>DEval</a:t>
            </a:r>
            <a:r>
              <a:rPr lang="de-DE" dirty="0" smtClean="0">
                <a:latin typeface="Calibri" panose="020F0502020204030204" pitchFamily="34" charset="0"/>
              </a:rPr>
              <a:t>): vom BMZ beauftragtes, unabhängiges Institut zur </a:t>
            </a:r>
            <a:r>
              <a:rPr lang="de-DE" dirty="0" smtClean="0"/>
              <a:t>wissenschaftlich fundierten </a:t>
            </a:r>
            <a:r>
              <a:rPr lang="de-DE" b="1" dirty="0"/>
              <a:t>Evaluierung von Maßnahmen der deutschen </a:t>
            </a:r>
            <a:r>
              <a:rPr lang="de-DE" b="1" dirty="0" smtClean="0"/>
              <a:t>Entwicklungszusammenarbeit </a:t>
            </a:r>
            <a:r>
              <a:rPr lang="de-DE" dirty="0" smtClean="0"/>
              <a:t>(Bonn)</a:t>
            </a: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Auswärtiges </a:t>
            </a:r>
            <a:r>
              <a:rPr lang="de-DE" dirty="0">
                <a:latin typeface="Calibri" panose="020F0502020204030204" pitchFamily="34" charset="0"/>
              </a:rPr>
              <a:t>Amt: Im Auftrag der Bundesregierung zuständig für </a:t>
            </a:r>
            <a:r>
              <a:rPr lang="de-DE" b="1" dirty="0">
                <a:latin typeface="Calibri" panose="020F0502020204030204" pitchFamily="34" charset="0"/>
              </a:rPr>
              <a:t>Humanitäre Hilfe</a:t>
            </a:r>
            <a:r>
              <a:rPr lang="de-DE" dirty="0">
                <a:latin typeface="Calibri" panose="020F0502020204030204" pitchFamily="34" charset="0"/>
              </a:rPr>
              <a:t>, Projektförderung lokaler Akteure über Auslandsvertretungen (Botschaften, ständige Vertretungen, Konsulate), </a:t>
            </a:r>
            <a:r>
              <a:rPr lang="de-DE" dirty="0" smtClean="0">
                <a:latin typeface="Calibri" panose="020F0502020204030204" pitchFamily="34" charset="0"/>
              </a:rPr>
              <a:t>Kulturförderung (Berlin/ Bonn)</a:t>
            </a: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266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277091"/>
            <a:ext cx="5190887" cy="1609003"/>
          </a:xfrm>
        </p:spPr>
        <p:txBody>
          <a:bodyPr/>
          <a:lstStyle/>
          <a:p>
            <a:r>
              <a:rPr lang="de-DE" sz="3200" dirty="0">
                <a:latin typeface="+mn-lt"/>
              </a:rPr>
              <a:t>Überblick staatlicher Akteure der deutschen Entwicklungszusammenarbeit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68311" y="1886094"/>
            <a:ext cx="8207376" cy="3924300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Arbeitskreis Lernen und Helfen in Übersee e.V. (AKLHÜ</a:t>
            </a:r>
            <a:r>
              <a:rPr lang="de-DE" dirty="0" smtClean="0">
                <a:solidFill>
                  <a:schemeClr val="tx1"/>
                </a:solidFill>
              </a:rPr>
              <a:t>): </a:t>
            </a:r>
            <a:r>
              <a:rPr lang="de-DE" b="1" dirty="0">
                <a:solidFill>
                  <a:schemeClr val="tx1"/>
                </a:solidFill>
              </a:rPr>
              <a:t>zivilgesellschaftliches Sammelbecken der internationalen Personellen Zusammenarbeit </a:t>
            </a:r>
            <a:r>
              <a:rPr lang="de-DE" dirty="0">
                <a:solidFill>
                  <a:schemeClr val="tx1"/>
                </a:solidFill>
              </a:rPr>
              <a:t>vernetzt </a:t>
            </a:r>
            <a:r>
              <a:rPr lang="de-DE" dirty="0" smtClean="0">
                <a:solidFill>
                  <a:schemeClr val="tx1"/>
                </a:solidFill>
              </a:rPr>
              <a:t>nicht-kirchliche </a:t>
            </a:r>
            <a:r>
              <a:rPr lang="de-DE" dirty="0">
                <a:solidFill>
                  <a:schemeClr val="tx1"/>
                </a:solidFill>
              </a:rPr>
              <a:t>wie auch kirchliche </a:t>
            </a:r>
            <a:r>
              <a:rPr lang="de-DE" dirty="0" smtClean="0">
                <a:solidFill>
                  <a:schemeClr val="tx1"/>
                </a:solidFill>
              </a:rPr>
              <a:t>Organisationen (Freiwilligendienste, Entwicklungsdienste, Organisationen entwicklungspol. Bildungsarbeit), Geschäftsstelle </a:t>
            </a:r>
            <a:r>
              <a:rPr lang="de-DE" dirty="0">
                <a:solidFill>
                  <a:schemeClr val="tx1"/>
                </a:solidFill>
              </a:rPr>
              <a:t>der Arbeitsgemeinschaft der Dienste (</a:t>
            </a:r>
            <a:r>
              <a:rPr lang="de-DE" dirty="0" err="1">
                <a:solidFill>
                  <a:schemeClr val="tx1"/>
                </a:solidFill>
              </a:rPr>
              <a:t>AGdD</a:t>
            </a:r>
            <a:r>
              <a:rPr lang="de-DE" dirty="0" smtClean="0">
                <a:solidFill>
                  <a:schemeClr val="tx1"/>
                </a:solidFill>
              </a:rPr>
              <a:t>), Bonn </a:t>
            </a:r>
            <a:r>
              <a:rPr lang="de-DE" dirty="0">
                <a:latin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</a:rPr>
            </a:b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20000" pencilSize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1708">
            <a:off x="4946215" y="3387121"/>
            <a:ext cx="4743451" cy="40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8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6454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31749" r="6912" b="21452"/>
          <a:stretch/>
        </p:blipFill>
        <p:spPr bwMode="gray">
          <a:xfrm rot="10800000" flipH="1">
            <a:off x="5060972" y="2839852"/>
            <a:ext cx="2338785" cy="12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6454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31749" r="6912" b="21452"/>
          <a:stretch/>
        </p:blipFill>
        <p:spPr bwMode="gray">
          <a:xfrm rot="11065856" flipV="1">
            <a:off x="1782482" y="4378837"/>
            <a:ext cx="2338785" cy="12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76997"/>
            <a:ext cx="5202000" cy="1227600"/>
          </a:xfrm>
        </p:spPr>
        <p:txBody>
          <a:bodyPr/>
          <a:lstStyle/>
          <a:p>
            <a:r>
              <a:rPr lang="de-DE" sz="3200" dirty="0">
                <a:latin typeface="+mn-lt"/>
              </a:rPr>
              <a:t>Auf einen Blick: </a:t>
            </a:r>
            <a:br>
              <a:rPr lang="de-DE" sz="3200" dirty="0">
                <a:latin typeface="+mn-lt"/>
              </a:rPr>
            </a:br>
            <a:r>
              <a:rPr lang="de-DE" sz="3200" dirty="0">
                <a:latin typeface="+mn-lt"/>
              </a:rPr>
              <a:t>Wichtige Fakten </a:t>
            </a:r>
            <a:r>
              <a:rPr lang="de-DE" sz="3200" dirty="0" smtClean="0">
                <a:latin typeface="+mn-lt"/>
              </a:rPr>
              <a:t>über Engagement Global</a:t>
            </a:r>
            <a:endParaRPr lang="de-DE" sz="32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7437" y="2687447"/>
            <a:ext cx="4195835" cy="819587"/>
          </a:xfrm>
        </p:spPr>
        <p:txBody>
          <a:bodyPr/>
          <a:lstStyle/>
          <a:p>
            <a:pPr marL="0" indent="0"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6EDCD-D276-49C8-BF92-41CF7E13E727}" type="datetime1">
              <a:rPr lang="de-DE" smtClean="0"/>
              <a:pPr>
                <a:defRPr/>
              </a:pPr>
              <a:t>28.01.2019</a:t>
            </a:fld>
            <a:endParaRPr lang="de-DE"/>
          </a:p>
        </p:txBody>
      </p:sp>
      <p:sp>
        <p:nvSpPr>
          <p:cNvPr id="451" name="Freeform 11"/>
          <p:cNvSpPr>
            <a:spLocks/>
          </p:cNvSpPr>
          <p:nvPr/>
        </p:nvSpPr>
        <p:spPr bwMode="auto">
          <a:xfrm>
            <a:off x="-1795463" y="3616326"/>
            <a:ext cx="9525" cy="9525"/>
          </a:xfrm>
          <a:custGeom>
            <a:avLst/>
            <a:gdLst>
              <a:gd name="T0" fmla="*/ 0 w 1"/>
              <a:gd name="T1" fmla="*/ 0 h 1"/>
              <a:gd name="T2" fmla="*/ 1 w 1"/>
              <a:gd name="T3" fmla="*/ 0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40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52" name="Freeform 12"/>
          <p:cNvSpPr>
            <a:spLocks/>
          </p:cNvSpPr>
          <p:nvPr/>
        </p:nvSpPr>
        <p:spPr bwMode="auto">
          <a:xfrm>
            <a:off x="-1806575" y="3605213"/>
            <a:ext cx="0" cy="20638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40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4059238" y="-2066925"/>
            <a:ext cx="6350" cy="19050"/>
          </a:xfrm>
          <a:custGeom>
            <a:avLst/>
            <a:gdLst>
              <a:gd name="T0" fmla="*/ 0 w 4"/>
              <a:gd name="T1" fmla="*/ 12 h 12"/>
              <a:gd name="T2" fmla="*/ 4 w 4"/>
              <a:gd name="T3" fmla="*/ 0 h 12"/>
              <a:gd name="T4" fmla="*/ 0 w 4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2">
                <a:moveTo>
                  <a:pt x="0" y="12"/>
                </a:moveTo>
                <a:lnTo>
                  <a:pt x="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40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5408613" y="-20558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40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5408613" y="-20558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2400">
              <a:solidFill>
                <a:prstClr val="black"/>
              </a:solidFill>
              <a:ea typeface="ＭＳ Ｐゴシック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28"/>
          <a:stretch/>
        </p:blipFill>
        <p:spPr bwMode="auto">
          <a:xfrm>
            <a:off x="2751842" y="3722703"/>
            <a:ext cx="3007779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83906" y="4972063"/>
            <a:ext cx="3254479" cy="1131471"/>
            <a:chOff x="610396" y="4841410"/>
            <a:chExt cx="3254479" cy="1131471"/>
          </a:xfrm>
        </p:grpSpPr>
        <p:sp>
          <p:nvSpPr>
            <p:cNvPr id="17" name="Inhaltsplatzhalter 2"/>
            <p:cNvSpPr txBox="1">
              <a:spLocks/>
            </p:cNvSpPr>
            <p:nvPr/>
          </p:nvSpPr>
          <p:spPr bwMode="auto">
            <a:xfrm>
              <a:off x="1114531" y="4999270"/>
              <a:ext cx="2750344" cy="973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61925" indent="-161925" algn="l" defTabSz="457200" rtl="0" eaLnBrk="0" fontAlgn="base" hangingPunct="0">
                <a:spcBef>
                  <a:spcPct val="20000"/>
                </a:spcBef>
                <a:spcAft>
                  <a:spcPts val="1600"/>
                </a:spcAft>
                <a:buClr>
                  <a:srgbClr val="055F91"/>
                </a:buClr>
                <a:buSzPct val="75000"/>
                <a:buFont typeface="Arial" pitchFamily="34" charset="0"/>
                <a:buChar char="•"/>
                <a:defRPr lang="de-DE" sz="2000" kern="1200">
                  <a:solidFill>
                    <a:srgbClr val="2B2926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412750" indent="-161925" algn="l" defTabSz="457200" rtl="0" eaLnBrk="0" fontAlgn="base" hangingPunct="0">
                <a:spcBef>
                  <a:spcPct val="20000"/>
                </a:spcBef>
                <a:spcAft>
                  <a:spcPts val="1200"/>
                </a:spcAft>
                <a:buClr>
                  <a:srgbClr val="055F91"/>
                </a:buClr>
                <a:buSzPct val="75000"/>
                <a:buFont typeface="Arial" pitchFamily="34" charset="0"/>
                <a:buChar char="•"/>
                <a:defRPr lang="de-DE" sz="2000" kern="1200">
                  <a:solidFill>
                    <a:srgbClr val="2B2926"/>
                  </a:solidFill>
                  <a:latin typeface="+mn-lt"/>
                  <a:ea typeface="ＭＳ Ｐゴシック" charset="0"/>
                  <a:cs typeface="ＭＳ Ｐゴシック"/>
                </a:defRPr>
              </a:lvl2pPr>
              <a:lvl3pPr marL="628650" indent="-161925" algn="l" defTabSz="457200" rtl="0" eaLnBrk="0" fontAlgn="base" hangingPunct="0">
                <a:spcBef>
                  <a:spcPct val="20000"/>
                </a:spcBef>
                <a:spcAft>
                  <a:spcPts val="1200"/>
                </a:spcAft>
                <a:buClr>
                  <a:srgbClr val="055F91"/>
                </a:buClr>
                <a:buSzPct val="75000"/>
                <a:buFont typeface="Arial" pitchFamily="34" charset="0"/>
                <a:buChar char="•"/>
                <a:defRPr lang="de-DE" sz="2000" kern="1200">
                  <a:solidFill>
                    <a:srgbClr val="2B2926"/>
                  </a:solidFill>
                  <a:latin typeface="+mn-lt"/>
                  <a:ea typeface="ＭＳ Ｐゴシック" charset="0"/>
                  <a:cs typeface="ＭＳ Ｐゴシック"/>
                </a:defRPr>
              </a:lvl3pPr>
              <a:lvl4pPr marL="844550" indent="-161925" algn="l" defTabSz="457200" rtl="0" eaLnBrk="0" fontAlgn="base" hangingPunct="0">
                <a:spcBef>
                  <a:spcPct val="20000"/>
                </a:spcBef>
                <a:spcAft>
                  <a:spcPts val="1200"/>
                </a:spcAft>
                <a:buClr>
                  <a:srgbClr val="055F91"/>
                </a:buClr>
                <a:buSzPct val="75000"/>
                <a:buFont typeface="Arial" pitchFamily="34" charset="0"/>
                <a:buChar char="•"/>
                <a:defRPr lang="de-DE" sz="2000" kern="1200">
                  <a:solidFill>
                    <a:srgbClr val="2B2926"/>
                  </a:solidFill>
                  <a:latin typeface="+mn-lt"/>
                  <a:ea typeface="ＭＳ Ｐゴシック" charset="0"/>
                  <a:cs typeface="ＭＳ Ｐゴシック"/>
                </a:defRPr>
              </a:lvl4pPr>
              <a:lvl5pPr marL="1060450" indent="-161925" algn="l" defTabSz="457200" rtl="0" eaLnBrk="0" fontAlgn="base" hangingPunct="0">
                <a:spcBef>
                  <a:spcPct val="20000"/>
                </a:spcBef>
                <a:spcAft>
                  <a:spcPts val="1200"/>
                </a:spcAft>
                <a:buClr>
                  <a:srgbClr val="055F91"/>
                </a:buClr>
                <a:buSzPct val="75000"/>
                <a:buFont typeface="Arial" pitchFamily="34" charset="0"/>
                <a:buChar char="•"/>
                <a:defRPr lang="de-DE" sz="2000" kern="1200">
                  <a:solidFill>
                    <a:srgbClr val="2B2926"/>
                  </a:solidFill>
                  <a:latin typeface="+mn-lt"/>
                  <a:ea typeface="ＭＳ Ｐゴシック" charset="0"/>
                  <a:cs typeface="ＭＳ Ｐゴシック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sz="1800" dirty="0" smtClean="0"/>
                <a:t>Standorte </a:t>
              </a:r>
              <a:r>
                <a:rPr sz="1800" dirty="0"/>
                <a:t>in Deutschland: Berlin, Düsseldorf, Hamburg, Leipzig, Mainz, Stuttgart</a:t>
              </a: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85" t="17082" r="21899" b="37516"/>
            <a:stretch/>
          </p:blipFill>
          <p:spPr bwMode="auto">
            <a:xfrm>
              <a:off x="610396" y="4841410"/>
              <a:ext cx="801688" cy="1068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6813199" y="4847764"/>
            <a:ext cx="2135600" cy="90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1925" indent="-161925" algn="l" defTabSz="457200" rtl="0" eaLnBrk="0" fontAlgn="base" hangingPunct="0">
              <a:spcBef>
                <a:spcPct val="20000"/>
              </a:spcBef>
              <a:spcAft>
                <a:spcPts val="1600"/>
              </a:spcAft>
              <a:buClr>
                <a:srgbClr val="055F91"/>
              </a:buClr>
              <a:buSzPct val="75000"/>
              <a:buFont typeface="Arial" pitchFamily="34" charset="0"/>
              <a:buChar char="•"/>
              <a:defRPr lang="de-DE" sz="2000" kern="1200">
                <a:solidFill>
                  <a:srgbClr val="2B29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2750" indent="-161925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55F91"/>
              </a:buClr>
              <a:buSzPct val="75000"/>
              <a:buFont typeface="Arial" pitchFamily="34" charset="0"/>
              <a:buChar char="•"/>
              <a:defRPr lang="de-DE" sz="2000" kern="1200">
                <a:solidFill>
                  <a:srgbClr val="2B2926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628650" indent="-161925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55F91"/>
              </a:buClr>
              <a:buSzPct val="75000"/>
              <a:buFont typeface="Arial" pitchFamily="34" charset="0"/>
              <a:buChar char="•"/>
              <a:defRPr lang="de-DE" sz="2000" kern="1200">
                <a:solidFill>
                  <a:srgbClr val="2B2926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844550" indent="-161925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55F91"/>
              </a:buClr>
              <a:buSzPct val="75000"/>
              <a:buFont typeface="Arial" pitchFamily="34" charset="0"/>
              <a:buChar char="•"/>
              <a:defRPr lang="de-DE" sz="2000" kern="1200">
                <a:solidFill>
                  <a:srgbClr val="2B2926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1060450" indent="-161925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55F91"/>
              </a:buClr>
              <a:buSzPct val="75000"/>
              <a:buFont typeface="Arial" pitchFamily="34" charset="0"/>
              <a:buChar char="•"/>
              <a:defRPr lang="de-DE" sz="2000" kern="1200">
                <a:solidFill>
                  <a:srgbClr val="2B2926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800" dirty="0" smtClean="0"/>
              <a:t>Gründung 2012 mit  150 Mitarbeitenden, 2019 über 500</a:t>
            </a:r>
            <a:endParaRPr sz="1800" dirty="0"/>
          </a:p>
        </p:txBody>
      </p:sp>
      <p:pic>
        <p:nvPicPr>
          <p:cNvPr id="24" name="Grafik 6454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31749" r="6912" b="21452"/>
          <a:stretch/>
        </p:blipFill>
        <p:spPr bwMode="gray">
          <a:xfrm rot="20663227">
            <a:off x="4693365" y="4013754"/>
            <a:ext cx="2771892" cy="12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196" y="1918133"/>
            <a:ext cx="2236614" cy="301022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45254" y="1986412"/>
            <a:ext cx="19673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Unser Leitbild: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Wir bieten Kompetenz und Service für alle, die sich für eine zukunftsfähige Entwicklung einsetzen.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6260411" y="1986132"/>
            <a:ext cx="2639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dirty="0" smtClean="0"/>
              <a:t>Auszeichnung von „Focus Business“ als Top-Arbeitgeber des Mittelstandes</a:t>
            </a:r>
            <a:endParaRPr lang="de-DE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20424626">
            <a:off x="5327161" y="1880705"/>
            <a:ext cx="915494" cy="1157744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92" y="4709572"/>
            <a:ext cx="2236614" cy="145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166256"/>
            <a:ext cx="5364452" cy="1719852"/>
          </a:xfrm>
        </p:spPr>
        <p:txBody>
          <a:bodyPr/>
          <a:lstStyle/>
          <a:p>
            <a:r>
              <a:rPr lang="de-DE" sz="3200" dirty="0" smtClean="0">
                <a:solidFill>
                  <a:srgbClr val="055F91"/>
                </a:solidFill>
                <a:latin typeface="+mn-lt"/>
              </a:rPr>
              <a:t>Aufgaben und Ziele von</a:t>
            </a:r>
            <a:r>
              <a:rPr lang="de-DE" sz="3200" dirty="0">
                <a:solidFill>
                  <a:srgbClr val="055F91"/>
                </a:solidFill>
                <a:latin typeface="+mn-lt"/>
              </a:rPr>
              <a:t/>
            </a:r>
            <a:br>
              <a:rPr lang="de-DE" sz="3200" dirty="0">
                <a:solidFill>
                  <a:srgbClr val="055F91"/>
                </a:solidFill>
                <a:latin typeface="+mn-lt"/>
              </a:rPr>
            </a:br>
            <a:r>
              <a:rPr lang="de-DE" sz="3200" dirty="0" smtClean="0">
                <a:solidFill>
                  <a:srgbClr val="055F91"/>
                </a:solidFill>
                <a:latin typeface="+mn-lt"/>
              </a:rPr>
              <a:t>Engagement </a:t>
            </a:r>
            <a:r>
              <a:rPr lang="de-DE" sz="3200" dirty="0">
                <a:solidFill>
                  <a:srgbClr val="055F91"/>
                </a:solidFill>
                <a:latin typeface="+mn-lt"/>
              </a:rPr>
              <a:t>Global </a:t>
            </a:r>
            <a:endParaRPr lang="de-DE" sz="3200" dirty="0">
              <a:latin typeface="+mn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68312" y="1908098"/>
            <a:ext cx="8207376" cy="4298738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de-DE" b="1" dirty="0" smtClean="0">
                <a:solidFill>
                  <a:schemeClr val="tx1"/>
                </a:solidFill>
                <a:ea typeface="+mn-ea"/>
                <a:cs typeface="+mn-cs"/>
              </a:rPr>
              <a:t>Unsere Aufgabe</a:t>
            </a:r>
            <a:r>
              <a:rPr lang="de-DE" dirty="0" smtClean="0">
                <a:solidFill>
                  <a:schemeClr val="tx1"/>
                </a:solidFill>
                <a:ea typeface="+mn-ea"/>
                <a:cs typeface="+mn-cs"/>
              </a:rPr>
              <a:t>: Information, Beratung, Vernetzung und finanzielle Förderung von entwicklungspolitischem Engagement im In- und Ausland von zivilgesellschaftlichen Akteuren in Deutschland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de-DE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de-DE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de-DE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de-DE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de-DE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de-DE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de-DE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de-DE" b="1" dirty="0" smtClean="0">
                <a:solidFill>
                  <a:schemeClr val="tx1"/>
                </a:solidFill>
                <a:ea typeface="+mn-ea"/>
                <a:cs typeface="+mn-cs"/>
              </a:rPr>
              <a:t>Weg zum Ziel</a:t>
            </a:r>
            <a:r>
              <a:rPr lang="de-DE" dirty="0" smtClean="0">
                <a:solidFill>
                  <a:schemeClr val="tx1"/>
                </a:solidFill>
                <a:ea typeface="+mn-ea"/>
                <a:cs typeface="+mn-cs"/>
              </a:rPr>
              <a:t>: Zielgruppenrelevante Programme bzw. gezielte Beratung zu Angeboten Dritter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de-DE" b="1" dirty="0" smtClean="0">
                <a:solidFill>
                  <a:schemeClr val="tx1"/>
                </a:solidFill>
                <a:ea typeface="+mn-ea"/>
                <a:cs typeface="+mn-cs"/>
              </a:rPr>
              <a:t>Wegweiser: </a:t>
            </a:r>
            <a:r>
              <a:rPr lang="de-DE" dirty="0" smtClean="0">
                <a:solidFill>
                  <a:schemeClr val="tx1"/>
                </a:solidFill>
                <a:ea typeface="+mn-ea"/>
                <a:cs typeface="+mn-cs"/>
              </a:rPr>
              <a:t>Fachstelle für entwicklungspol. Beratung und Vernetzung – Mitmachzentrale (MMZ)</a:t>
            </a:r>
          </a:p>
        </p:txBody>
      </p:sp>
      <p:sp>
        <p:nvSpPr>
          <p:cNvPr id="53" name="Rechteck 52"/>
          <p:cNvSpPr/>
          <p:nvPr/>
        </p:nvSpPr>
        <p:spPr>
          <a:xfrm>
            <a:off x="457199" y="2875180"/>
            <a:ext cx="795170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spcAft>
                <a:spcPts val="600"/>
              </a:spcAft>
              <a:buClr>
                <a:srgbClr val="055F91"/>
              </a:buClr>
              <a:buSzPct val="75000"/>
            </a:pPr>
            <a:r>
              <a:rPr lang="de-DE" sz="2000" b="1" dirty="0">
                <a:latin typeface="Calibri"/>
                <a:ea typeface="ＭＳ Ｐゴシック" charset="0"/>
              </a:rPr>
              <a:t>Unsere Ziele: </a:t>
            </a:r>
          </a:p>
          <a:p>
            <a:pPr marL="161925" lvl="0" indent="-161925" eaLnBrk="0" hangingPunct="0">
              <a:spcBef>
                <a:spcPct val="20000"/>
              </a:spcBef>
              <a:spcAft>
                <a:spcPts val="600"/>
              </a:spcAft>
              <a:buClr>
                <a:srgbClr val="055F91"/>
              </a:buClr>
              <a:buSzPct val="75000"/>
              <a:buFont typeface="Arial" pitchFamily="34" charset="0"/>
              <a:buChar char="•"/>
            </a:pPr>
            <a:r>
              <a:rPr lang="de-DE" sz="2000" dirty="0" smtClean="0">
                <a:latin typeface="Calibri"/>
                <a:ea typeface="ＭＳ Ｐゴシック" charset="0"/>
              </a:rPr>
              <a:t>Möglichst viele Menschen in Deutschland für entwicklungspolitisches Engagement gewinnen</a:t>
            </a:r>
            <a:endParaRPr lang="de-DE" sz="2000" dirty="0">
              <a:latin typeface="Calibri"/>
              <a:ea typeface="ＭＳ Ｐゴシック" charset="0"/>
            </a:endParaRPr>
          </a:p>
          <a:p>
            <a:pPr marL="161925" lvl="0" indent="-161925" eaLnBrk="0" hangingPunct="0">
              <a:spcBef>
                <a:spcPct val="20000"/>
              </a:spcBef>
              <a:spcAft>
                <a:spcPts val="600"/>
              </a:spcAft>
              <a:buClr>
                <a:srgbClr val="055F91"/>
              </a:buClr>
              <a:buSzPct val="75000"/>
              <a:buFont typeface="Arial" pitchFamily="34" charset="0"/>
              <a:buChar char="•"/>
            </a:pPr>
            <a:r>
              <a:rPr lang="de-DE" sz="2000" dirty="0">
                <a:latin typeface="Calibri"/>
                <a:ea typeface="ＭＳ Ｐゴシック" charset="0"/>
              </a:rPr>
              <a:t>Gleiche Chancen für </a:t>
            </a:r>
            <a:r>
              <a:rPr lang="de-DE" sz="2000" dirty="0" smtClean="0">
                <a:latin typeface="Calibri"/>
                <a:ea typeface="ＭＳ Ｐゴシック" charset="0"/>
              </a:rPr>
              <a:t>alle schaffen</a:t>
            </a:r>
            <a:r>
              <a:rPr lang="de-DE" sz="2000" dirty="0">
                <a:latin typeface="Calibri"/>
                <a:ea typeface="ＭＳ Ｐゴシック" charset="0"/>
              </a:rPr>
              <a:t> </a:t>
            </a:r>
            <a:r>
              <a:rPr lang="de-DE" sz="2000" dirty="0" smtClean="0">
                <a:latin typeface="Calibri"/>
                <a:ea typeface="ＭＳ Ｐゴシック" charset="0"/>
              </a:rPr>
              <a:t>und die </a:t>
            </a:r>
            <a:r>
              <a:rPr lang="de-DE" sz="2000" dirty="0">
                <a:latin typeface="Calibri"/>
                <a:ea typeface="ＭＳ Ｐゴシック" charset="0"/>
              </a:rPr>
              <a:t>globalen Herausforderungen </a:t>
            </a:r>
            <a:br>
              <a:rPr lang="de-DE" sz="2000" dirty="0">
                <a:latin typeface="Calibri"/>
                <a:ea typeface="ＭＳ Ｐゴシック" charset="0"/>
              </a:rPr>
            </a:br>
            <a:r>
              <a:rPr lang="de-DE" sz="2000" dirty="0">
                <a:latin typeface="Calibri"/>
                <a:ea typeface="ＭＳ Ｐゴシック" charset="0"/>
              </a:rPr>
              <a:t>gemeinsam </a:t>
            </a:r>
            <a:r>
              <a:rPr lang="de-DE" sz="2000" dirty="0" smtClean="0">
                <a:latin typeface="Calibri"/>
                <a:ea typeface="ＭＳ Ｐゴシック" charset="0"/>
              </a:rPr>
              <a:t>meistern</a:t>
            </a:r>
            <a:endParaRPr lang="de-DE" sz="2000" dirty="0"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6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643080"/>
            <a:ext cx="5190887" cy="1243013"/>
          </a:xfrm>
        </p:spPr>
        <p:txBody>
          <a:bodyPr/>
          <a:lstStyle/>
          <a:p>
            <a:r>
              <a:rPr lang="de-DE" sz="3200" dirty="0" smtClean="0">
                <a:latin typeface="+mn-lt"/>
              </a:rPr>
              <a:t>Zielgruppen und relevante Programme von Engagement Global</a:t>
            </a:r>
            <a:endParaRPr lang="de-DE" sz="3200" dirty="0">
              <a:latin typeface="+mn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1905032"/>
            <a:ext cx="1651434" cy="1515037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>
          <a:xfrm>
            <a:off x="498519" y="3378264"/>
            <a:ext cx="1815190" cy="325935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wrap="square" lIns="36000" rIns="36000" bIns="0" anchor="b" anchorCtr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de-DE" sz="1600" b="1" dirty="0">
                <a:ea typeface="ＭＳ Ｐゴシック" pitchFamily="32" charset="-128"/>
              </a:rPr>
              <a:t>Schüler &amp; </a:t>
            </a:r>
            <a:endParaRPr lang="de-DE" sz="1600" b="1" dirty="0" smtClean="0">
              <a:ea typeface="ＭＳ Ｐゴシック" pitchFamily="32" charset="-128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de-DE" sz="1600" b="1" dirty="0" smtClean="0">
                <a:ea typeface="ＭＳ Ｐゴシック" pitchFamily="32" charset="-128"/>
              </a:rPr>
              <a:t>Schulklassen 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ea typeface="ＭＳ Ｐゴシック" pitchFamily="32" charset="-128"/>
              </a:rPr>
              <a:t>- Bildung trifft Entwicklung (</a:t>
            </a:r>
            <a:r>
              <a:rPr lang="de-DE" sz="1600" dirty="0" err="1" smtClean="0">
                <a:ea typeface="ＭＳ Ｐゴシック" pitchFamily="32" charset="-128"/>
              </a:rPr>
              <a:t>BtE</a:t>
            </a:r>
            <a:r>
              <a:rPr lang="de-DE" sz="1600" dirty="0" smtClean="0">
                <a:ea typeface="ＭＳ Ｐゴシック" pitchFamily="32" charset="-128"/>
              </a:rPr>
              <a:t>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ea typeface="ＭＳ Ｐゴシック" pitchFamily="32" charset="-128"/>
              </a:rPr>
              <a:t>- Chat der Welten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ea typeface="ＭＳ Ｐゴシック" pitchFamily="32" charset="-128"/>
              </a:rPr>
              <a:t>- Entwicklungspol. Schulaustauschprogr</a:t>
            </a:r>
            <a:r>
              <a:rPr lang="de-DE" sz="1600" dirty="0">
                <a:ea typeface="ＭＳ Ｐゴシック" pitchFamily="32" charset="-128"/>
              </a:rPr>
              <a:t>a</a:t>
            </a:r>
            <a:r>
              <a:rPr lang="de-DE" sz="1600" dirty="0" smtClean="0">
                <a:ea typeface="ＭＳ Ｐゴシック" pitchFamily="32" charset="-128"/>
              </a:rPr>
              <a:t>mm (ENSA)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ea typeface="ＭＳ Ｐゴシック" pitchFamily="32" charset="-128"/>
              </a:rPr>
              <a:t>- Schulwettbewerb „Alle für Eine Welt“</a:t>
            </a:r>
          </a:p>
          <a:p>
            <a:pPr marL="171450" indent="-171450">
              <a:lnSpc>
                <a:spcPct val="90000"/>
              </a:lnSpc>
              <a:buSzPct val="100000"/>
              <a:buFontTx/>
              <a:buChar char="-"/>
            </a:pPr>
            <a:endParaRPr lang="de-DE" sz="1200" dirty="0" smtClean="0">
              <a:solidFill>
                <a:srgbClr val="2B2926"/>
              </a:solidFill>
              <a:ea typeface="ＭＳ Ｐゴシック" pitchFamily="32" charset="-128"/>
            </a:endParaRPr>
          </a:p>
          <a:p>
            <a:pPr marL="171450" indent="-171450">
              <a:lnSpc>
                <a:spcPct val="90000"/>
              </a:lnSpc>
              <a:buSzPct val="100000"/>
              <a:buFontTx/>
              <a:buChar char="-"/>
            </a:pPr>
            <a:endParaRPr lang="de-DE" sz="1200" dirty="0">
              <a:solidFill>
                <a:srgbClr val="2B2926"/>
              </a:solidFill>
              <a:ea typeface="ＭＳ Ｐゴシック" pitchFamily="32" charset="-128"/>
            </a:endParaRPr>
          </a:p>
          <a:p>
            <a:pPr marL="171450" indent="-171450">
              <a:lnSpc>
                <a:spcPct val="90000"/>
              </a:lnSpc>
              <a:buSzPct val="100000"/>
              <a:buFontTx/>
              <a:buChar char="-"/>
            </a:pPr>
            <a:endParaRPr lang="de-DE" sz="1200" dirty="0" smtClean="0">
              <a:solidFill>
                <a:srgbClr val="2B2926"/>
              </a:solidFill>
              <a:ea typeface="ＭＳ Ｐゴシック" pitchFamily="32" charset="-128"/>
            </a:endParaRPr>
          </a:p>
          <a:p>
            <a:pPr marL="171450" indent="-171450">
              <a:lnSpc>
                <a:spcPct val="90000"/>
              </a:lnSpc>
              <a:buSzPct val="100000"/>
              <a:buFontTx/>
              <a:buChar char="-"/>
            </a:pPr>
            <a:endParaRPr lang="de-DE" sz="1200" dirty="0">
              <a:solidFill>
                <a:srgbClr val="2B2926"/>
              </a:solidFill>
              <a:ea typeface="ＭＳ Ｐゴシック" pitchFamily="32" charset="-128"/>
            </a:endParaRPr>
          </a:p>
          <a:p>
            <a:pPr marL="171450" indent="-171450">
              <a:lnSpc>
                <a:spcPct val="90000"/>
              </a:lnSpc>
              <a:buSzPct val="100000"/>
              <a:buFontTx/>
              <a:buChar char="-"/>
            </a:pPr>
            <a:endParaRPr lang="de-DE" sz="1200" dirty="0" smtClean="0">
              <a:solidFill>
                <a:srgbClr val="2B2926"/>
              </a:solidFill>
              <a:ea typeface="ＭＳ Ｐゴシック" pitchFamily="32" charset="-128"/>
            </a:endParaRPr>
          </a:p>
          <a:p>
            <a:pPr marL="171450" indent="-171450">
              <a:lnSpc>
                <a:spcPct val="90000"/>
              </a:lnSpc>
              <a:buSzPct val="100000"/>
              <a:buFontTx/>
              <a:buChar char="-"/>
            </a:pPr>
            <a:endParaRPr lang="de-DE" sz="1200" dirty="0">
              <a:solidFill>
                <a:srgbClr val="2B2926"/>
              </a:solidFill>
              <a:ea typeface="ＭＳ Ｐゴシック" pitchFamily="32" charset="-128"/>
            </a:endParaRPr>
          </a:p>
        </p:txBody>
      </p:sp>
      <p:pic>
        <p:nvPicPr>
          <p:cNvPr id="10" name="Grafik 9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44" y="1886964"/>
            <a:ext cx="1113828" cy="1546700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2730917" y="3352657"/>
            <a:ext cx="1993483" cy="1612809"/>
          </a:xfrm>
          <a:prstGeom prst="roundRect">
            <a:avLst>
              <a:gd name="adj" fmla="val 1694"/>
            </a:avLst>
          </a:prstGeom>
          <a:noFill/>
          <a:effectLst/>
        </p:spPr>
        <p:txBody>
          <a:bodyPr wrap="square" lIns="36000" rIns="36000" bIns="0" anchor="b" anchorCtr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de-DE" sz="1600" b="1" dirty="0" smtClean="0">
                <a:ea typeface="ＭＳ Ｐゴシック" pitchFamily="32" charset="-128"/>
              </a:rPr>
              <a:t>Schulabsolventen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ea typeface="ＭＳ Ｐゴシック" pitchFamily="32" charset="-128"/>
              </a:rPr>
              <a:t>-Aktionsgruppenpro-gramm (AGP)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ea typeface="ＭＳ Ｐゴシック" pitchFamily="32" charset="-128"/>
              </a:rPr>
              <a:t>- Konkreter Friedensdienst NRW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ea typeface="ＭＳ Ｐゴシック" pitchFamily="32" charset="-128"/>
              </a:rPr>
              <a:t>- </a:t>
            </a:r>
            <a:r>
              <a:rPr lang="de-DE" sz="1600" dirty="0" err="1" smtClean="0">
                <a:ea typeface="ＭＳ Ｐゴシック" pitchFamily="32" charset="-128"/>
              </a:rPr>
              <a:t>Weltwärts</a:t>
            </a:r>
            <a:r>
              <a:rPr lang="de-DE" sz="1600" dirty="0" smtClean="0">
                <a:ea typeface="ＭＳ Ｐゴシック" pitchFamily="32" charset="-128"/>
              </a:rPr>
              <a:t> (</a:t>
            </a:r>
            <a:r>
              <a:rPr lang="de-DE" sz="1600" dirty="0">
                <a:ea typeface="ＭＳ Ｐゴシック" pitchFamily="32" charset="-128"/>
              </a:rPr>
              <a:t>F</a:t>
            </a:r>
            <a:r>
              <a:rPr lang="de-DE" sz="1600" dirty="0" smtClean="0">
                <a:ea typeface="ＭＳ Ｐゴシック" pitchFamily="32" charset="-128"/>
              </a:rPr>
              <a:t>reiwilligendienst)</a:t>
            </a:r>
            <a:endParaRPr lang="de-DE" sz="1600" dirty="0">
              <a:ea typeface="ＭＳ Ｐゴシック" pitchFamily="32" charset="-128"/>
            </a:endParaRPr>
          </a:p>
        </p:txBody>
      </p:sp>
      <p:pic>
        <p:nvPicPr>
          <p:cNvPr id="14" name="Grafik 13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2791" y="1886964"/>
            <a:ext cx="1100913" cy="1491542"/>
          </a:xfrm>
          <a:prstGeom prst="rect">
            <a:avLst/>
          </a:prstGeom>
        </p:spPr>
      </p:pic>
      <p:pic>
        <p:nvPicPr>
          <p:cNvPr id="15" name="Grafik 14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95" y="1881677"/>
            <a:ext cx="652148" cy="1441147"/>
          </a:xfrm>
          <a:prstGeom prst="rect">
            <a:avLst/>
          </a:prstGeom>
        </p:spPr>
      </p:pic>
      <p:sp>
        <p:nvSpPr>
          <p:cNvPr id="16" name="Abgerundetes Rechteck 15"/>
          <p:cNvSpPr/>
          <p:nvPr/>
        </p:nvSpPr>
        <p:spPr>
          <a:xfrm>
            <a:off x="4870387" y="3333694"/>
            <a:ext cx="2043031" cy="2705356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wrap="square" lIns="36000" rIns="36000" bIns="0" anchor="b" anchorCtr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de-DE" sz="1600" b="1" dirty="0">
                <a:latin typeface="+mj-lt"/>
                <a:ea typeface="ＭＳ Ｐゴシック" pitchFamily="32" charset="-128"/>
              </a:rPr>
              <a:t>Studierende &amp; </a:t>
            </a:r>
            <a:endParaRPr lang="de-DE" sz="1600" b="1" dirty="0" smtClean="0">
              <a:latin typeface="+mj-lt"/>
              <a:ea typeface="ＭＳ Ｐゴシック" pitchFamily="32" charset="-128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de-DE" sz="1600" b="1" dirty="0" smtClean="0">
                <a:latin typeface="+mj-lt"/>
                <a:ea typeface="ＭＳ Ｐゴシック" pitchFamily="32" charset="-128"/>
              </a:rPr>
              <a:t>Berufstätige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latin typeface="+mj-lt"/>
                <a:ea typeface="ＭＳ Ｐゴシック" pitchFamily="32" charset="-128"/>
              </a:rPr>
              <a:t>- Aktionsgruppenpro-gramm (AGP)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latin typeface="+mj-lt"/>
                <a:ea typeface="ＭＳ Ｐゴシック" pitchFamily="32" charset="-128"/>
              </a:rPr>
              <a:t>- ASA (Freiwilligendienst)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latin typeface="+mj-lt"/>
                <a:ea typeface="ＭＳ Ｐゴシック" pitchFamily="32" charset="-128"/>
              </a:rPr>
              <a:t>- </a:t>
            </a:r>
            <a:r>
              <a:rPr lang="de-DE" sz="1600" dirty="0" err="1" smtClean="0">
                <a:latin typeface="+mj-lt"/>
                <a:ea typeface="ＭＳ Ｐゴシック" pitchFamily="32" charset="-128"/>
              </a:rPr>
              <a:t>ASApreneurs</a:t>
            </a:r>
            <a:r>
              <a:rPr lang="de-DE" sz="1600" dirty="0" smtClean="0">
                <a:latin typeface="+mj-lt"/>
                <a:ea typeface="ＭＳ Ｐゴシック" pitchFamily="32" charset="-128"/>
              </a:rPr>
              <a:t> (Teilprogramm ASA)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latin typeface="+mj-lt"/>
                <a:ea typeface="ＭＳ Ｐゴシック" pitchFamily="32" charset="-128"/>
              </a:rPr>
              <a:t>- </a:t>
            </a:r>
            <a:r>
              <a:rPr lang="de-DE" sz="1600" dirty="0" err="1" smtClean="0">
                <a:latin typeface="+mj-lt"/>
                <a:ea typeface="ＭＳ Ｐゴシック" pitchFamily="32" charset="-128"/>
              </a:rPr>
              <a:t>Weltwärts</a:t>
            </a:r>
            <a:r>
              <a:rPr lang="de-DE" sz="1600" dirty="0" smtClean="0">
                <a:latin typeface="+mj-lt"/>
                <a:ea typeface="ＭＳ Ｐゴシック" pitchFamily="32" charset="-128"/>
              </a:rPr>
              <a:t> (Freiwilligendienst)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latin typeface="+mj-lt"/>
                <a:ea typeface="ＭＳ Ｐゴシック" pitchFamily="32" charset="-128"/>
              </a:rPr>
              <a:t>- Ziviler Friedensdienst NRW (ZFD)</a:t>
            </a:r>
            <a:endParaRPr lang="de-DE" sz="1600" dirty="0">
              <a:latin typeface="+mj-lt"/>
              <a:ea typeface="ＭＳ Ｐゴシック" pitchFamily="32" charset="-128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7209814" y="3320767"/>
            <a:ext cx="1823349" cy="2649956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wrap="square" lIns="36000" rIns="36000" bIns="0" anchor="b" anchorCtr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de-DE" sz="1600" b="1" dirty="0">
                <a:ea typeface="ＭＳ Ｐゴシック" pitchFamily="32" charset="-128"/>
              </a:rPr>
              <a:t>Lehrer &amp; </a:t>
            </a:r>
            <a:endParaRPr lang="de-DE" sz="1600" b="1" dirty="0" smtClean="0">
              <a:ea typeface="ＭＳ Ｐゴシック" pitchFamily="32" charset="-128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de-DE" sz="1600" b="1" dirty="0" smtClean="0">
                <a:ea typeface="ＭＳ Ｐゴシック" pitchFamily="32" charset="-128"/>
              </a:rPr>
              <a:t>Bildungsbeauftragte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b="1" dirty="0">
                <a:ea typeface="ＭＳ Ｐゴシック" pitchFamily="32" charset="-128"/>
              </a:rPr>
              <a:t>- </a:t>
            </a:r>
            <a:r>
              <a:rPr lang="de-DE" sz="1600" dirty="0">
                <a:ea typeface="ＭＳ Ｐゴシック" pitchFamily="32" charset="-128"/>
              </a:rPr>
              <a:t>Bildung für nachhaltige Entwicklung (BNE)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ea typeface="ＭＳ Ｐゴシック" pitchFamily="32" charset="-128"/>
              </a:rPr>
              <a:t>Aktionsgruppenprogramm (AGP)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ea typeface="ＭＳ Ｐゴシック" pitchFamily="32" charset="-128"/>
              </a:rPr>
              <a:t>Globale Entwicklung in der Schule – Orientierungsrah-</a:t>
            </a:r>
            <a:r>
              <a:rPr lang="de-DE" sz="1600" dirty="0" err="1" smtClean="0">
                <a:ea typeface="ＭＳ Ｐゴシック" pitchFamily="32" charset="-128"/>
              </a:rPr>
              <a:t>men</a:t>
            </a:r>
            <a:r>
              <a:rPr lang="de-DE" sz="1600" dirty="0" smtClean="0">
                <a:ea typeface="ＭＳ Ｐゴシック" pitchFamily="32" charset="-128"/>
              </a:rPr>
              <a:t> (GES)</a:t>
            </a:r>
          </a:p>
          <a:p>
            <a:pPr>
              <a:lnSpc>
                <a:spcPct val="90000"/>
              </a:lnSpc>
              <a:buSzPct val="100000"/>
            </a:pPr>
            <a:endParaRPr lang="de-DE" sz="1200" dirty="0" smtClean="0">
              <a:solidFill>
                <a:srgbClr val="2B2926"/>
              </a:solidFill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625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232D-3E30-4179-9FA5-AF08B0EF5C36}" type="datetime1">
              <a:rPr lang="de-DE" altLang="de-DE" smtClean="0"/>
              <a:t>28.01.2019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2D7D-D6C1-4462-91EC-5E3DAF1DAB53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312" y="642961"/>
            <a:ext cx="5190887" cy="1243013"/>
          </a:xfrm>
        </p:spPr>
        <p:txBody>
          <a:bodyPr/>
          <a:lstStyle/>
          <a:p>
            <a:r>
              <a:rPr lang="de-DE" sz="3200" dirty="0">
                <a:latin typeface="+mn-lt"/>
              </a:rPr>
              <a:t>Zielgruppen und relevante Programme von Engagement Global</a:t>
            </a:r>
          </a:p>
        </p:txBody>
      </p:sp>
      <p:pic>
        <p:nvPicPr>
          <p:cNvPr id="7" name="Inhaltsplatzhalter 6">
            <a:hlinkClick r:id="" action="ppaction://noaction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1871527"/>
            <a:ext cx="700187" cy="1486417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135064" y="3279554"/>
            <a:ext cx="1531365" cy="1541961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wrap="square" lIns="36000" rIns="36000" bIns="0" anchor="b" anchorCtr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de-DE" sz="1600" b="1" dirty="0" smtClean="0">
                <a:solidFill>
                  <a:srgbClr val="2B2926"/>
                </a:solidFill>
                <a:latin typeface="+mj-lt"/>
                <a:ea typeface="ＭＳ Ｐゴシック" pitchFamily="32" charset="-128"/>
              </a:rPr>
              <a:t>Rückkehrende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latin typeface="+mj-lt"/>
                <a:ea typeface="ＭＳ Ｐゴシック" pitchFamily="32" charset="-128"/>
              </a:rPr>
              <a:t>- </a:t>
            </a:r>
            <a:r>
              <a:rPr lang="de-DE" sz="1600" dirty="0" err="1" smtClean="0">
                <a:solidFill>
                  <a:srgbClr val="2B2926"/>
                </a:solidFill>
                <a:latin typeface="+mj-lt"/>
                <a:ea typeface="ＭＳ Ｐゴシック" pitchFamily="32" charset="-128"/>
              </a:rPr>
              <a:t>Aktionsgrup-penprogramm</a:t>
            </a:r>
            <a:r>
              <a:rPr lang="de-DE" sz="1600" dirty="0" smtClean="0">
                <a:solidFill>
                  <a:srgbClr val="2B2926"/>
                </a:solidFill>
                <a:latin typeface="+mj-lt"/>
                <a:ea typeface="ＭＳ Ｐゴシック" pitchFamily="32" charset="-128"/>
              </a:rPr>
              <a:t> (AGP)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latin typeface="+mj-lt"/>
                <a:ea typeface="ＭＳ Ｐゴシック" pitchFamily="32" charset="-128"/>
              </a:rPr>
              <a:t>- Bildung trifft Entwicklung (</a:t>
            </a:r>
            <a:r>
              <a:rPr lang="de-DE" sz="1600" dirty="0" err="1" smtClean="0">
                <a:solidFill>
                  <a:srgbClr val="2B2926"/>
                </a:solidFill>
                <a:latin typeface="+mj-lt"/>
                <a:ea typeface="ＭＳ Ｐゴシック" pitchFamily="32" charset="-128"/>
              </a:rPr>
              <a:t>BtE</a:t>
            </a:r>
            <a:r>
              <a:rPr lang="de-DE" sz="1600" dirty="0" smtClean="0">
                <a:solidFill>
                  <a:srgbClr val="2B2926"/>
                </a:solidFill>
                <a:latin typeface="+mj-lt"/>
                <a:ea typeface="ＭＳ Ｐゴシック" pitchFamily="32" charset="-128"/>
              </a:rPr>
              <a:t>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200" dirty="0" smtClean="0">
                <a:solidFill>
                  <a:srgbClr val="2B2926"/>
                </a:solidFill>
                <a:latin typeface="+mj-lt"/>
                <a:ea typeface="ＭＳ Ｐゴシック" pitchFamily="32" charset="-128"/>
              </a:rPr>
              <a:t> </a:t>
            </a:r>
            <a:endParaRPr lang="de-DE" sz="1200" dirty="0">
              <a:solidFill>
                <a:srgbClr val="2B2926"/>
              </a:solidFill>
              <a:latin typeface="+mj-lt"/>
              <a:ea typeface="ＭＳ Ｐゴシック" pitchFamily="32" charset="-128"/>
            </a:endParaRPr>
          </a:p>
        </p:txBody>
      </p:sp>
      <p:pic>
        <p:nvPicPr>
          <p:cNvPr id="9" name="Grafik 8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14" y="1826787"/>
            <a:ext cx="807345" cy="1474431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5400345" y="3195714"/>
            <a:ext cx="1755441" cy="2926955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wrap="square" lIns="36000" rIns="36000" bIns="0" anchor="b" anchorCtr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de-DE" sz="1600" b="1" dirty="0">
                <a:solidFill>
                  <a:srgbClr val="2B2926"/>
                </a:solidFill>
                <a:ea typeface="ＭＳ Ｐゴシック" pitchFamily="32" charset="-128"/>
              </a:rPr>
              <a:t>Länder </a:t>
            </a:r>
            <a:r>
              <a:rPr lang="de-DE" sz="1600" b="1" dirty="0" smtClean="0">
                <a:solidFill>
                  <a:srgbClr val="2B2926"/>
                </a:solidFill>
                <a:ea typeface="ＭＳ Ｐゴシック" pitchFamily="32" charset="-128"/>
              </a:rPr>
              <a:t>&amp; Kommunen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- Vielseitige Angebote der Servicestelle Kommunen in der einen Welt, u.a.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- Städte- &amp; Klimapartnerschaft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- Faire Beschaffung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- Wettbewerbe, z.B. „Hauptstadt des Fairen Handels“</a:t>
            </a:r>
            <a:endParaRPr lang="de-DE" sz="1600" dirty="0">
              <a:solidFill>
                <a:srgbClr val="2B2926"/>
              </a:solidFill>
              <a:ea typeface="ＭＳ Ｐゴシック" pitchFamily="32" charset="-128"/>
            </a:endParaRPr>
          </a:p>
        </p:txBody>
      </p:sp>
      <p:pic>
        <p:nvPicPr>
          <p:cNvPr id="11" name="Grafik 10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0816" y="1826787"/>
            <a:ext cx="1036412" cy="1539703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1726291" y="3260364"/>
            <a:ext cx="3683238" cy="2926955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wrap="square" lIns="36000" rIns="36000" bIns="0" anchor="b" anchorCtr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de-DE" sz="1600" b="1" dirty="0">
                <a:solidFill>
                  <a:srgbClr val="2B2926"/>
                </a:solidFill>
                <a:ea typeface="ＭＳ Ｐゴシック" pitchFamily="32" charset="-128"/>
              </a:rPr>
              <a:t>Vereine &amp; </a:t>
            </a:r>
            <a:r>
              <a:rPr lang="de-DE" sz="1600" b="1" dirty="0" smtClean="0">
                <a:solidFill>
                  <a:srgbClr val="2B2926"/>
                </a:solidFill>
                <a:ea typeface="ＭＳ Ｐゴシック" pitchFamily="32" charset="-128"/>
              </a:rPr>
              <a:t>Organisationen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- Aktionsgruppenprogramm (AGP)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- Auslandsprojekte NRW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- Bengo (Förderung Auslandsprojekte)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- Entwicklungspol. Informations- und Bildungsarbeit NRW (</a:t>
            </a:r>
            <a:r>
              <a:rPr lang="de-DE" sz="1600" dirty="0" err="1" smtClean="0">
                <a:solidFill>
                  <a:srgbClr val="2B2926"/>
                </a:solidFill>
                <a:ea typeface="ＭＳ Ｐゴシック" pitchFamily="32" charset="-128"/>
              </a:rPr>
              <a:t>EpIB</a:t>
            </a: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- EU-Beratung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- Förderung entwicklungspol. Bildung (FEB)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- Programm zur Förderung entwicklungspol. Bildungsmaßnahmen (PFQ)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- Promotorenprogramm NRW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- Transportkostenzuschuss (TKZ)</a:t>
            </a:r>
            <a:endParaRPr lang="de-DE" sz="1600" dirty="0">
              <a:solidFill>
                <a:srgbClr val="2B2926"/>
              </a:solidFill>
              <a:ea typeface="ＭＳ Ｐゴシック" pitchFamily="32" charset="-128"/>
            </a:endParaRPr>
          </a:p>
        </p:txBody>
      </p:sp>
      <p:pic>
        <p:nvPicPr>
          <p:cNvPr id="13" name="Picture 307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20" y="1882091"/>
            <a:ext cx="637668" cy="13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bgerundetes Rechteck 13"/>
          <p:cNvSpPr/>
          <p:nvPr/>
        </p:nvSpPr>
        <p:spPr>
          <a:xfrm>
            <a:off x="7288318" y="3197826"/>
            <a:ext cx="1779149" cy="1818959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wrap="square" lIns="36000" rIns="36000" bIns="0" anchor="b" anchorCtr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de-DE" sz="1600" b="1" dirty="0">
                <a:solidFill>
                  <a:srgbClr val="2B2926"/>
                </a:solidFill>
                <a:ea typeface="ＭＳ Ｐゴシック" pitchFamily="32" charset="-128"/>
              </a:rPr>
              <a:t>Unternehmen &amp;  </a:t>
            </a:r>
            <a:r>
              <a:rPr lang="de-DE" sz="1600" b="1" dirty="0" smtClean="0">
                <a:solidFill>
                  <a:srgbClr val="2B2926"/>
                </a:solidFill>
                <a:ea typeface="ＭＳ Ｐゴシック" pitchFamily="32" charset="-128"/>
              </a:rPr>
              <a:t>Verbände/ Stiftungen</a:t>
            </a:r>
          </a:p>
          <a:p>
            <a:pPr>
              <a:lnSpc>
                <a:spcPct val="90000"/>
              </a:lnSpc>
              <a:buSzPct val="100000"/>
            </a:pPr>
            <a:r>
              <a:rPr lang="de-DE" sz="1600" dirty="0" smtClean="0">
                <a:solidFill>
                  <a:srgbClr val="2B2926"/>
                </a:solidFill>
                <a:ea typeface="ＭＳ Ｐゴシック" pitchFamily="32" charset="-128"/>
              </a:rPr>
              <a:t>Nur Informations- und Vernetzungsarbeit, keine eigenen Programme</a:t>
            </a:r>
            <a:endParaRPr lang="de-DE" sz="1600" dirty="0">
              <a:solidFill>
                <a:srgbClr val="2B2926"/>
              </a:solidFill>
              <a:ea typeface="ＭＳ Ｐゴシック" pitchFamily="32" charset="-128"/>
            </a:endParaRPr>
          </a:p>
        </p:txBody>
      </p:sp>
      <p:pic>
        <p:nvPicPr>
          <p:cNvPr id="15" name="Grafik 14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84" y="1826787"/>
            <a:ext cx="1450141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8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fb47ecbcec5d250a7edbefb3dbef6d15d7f40"/>
</p:tagLst>
</file>

<file path=ppt/theme/theme1.xml><?xml version="1.0" encoding="utf-8"?>
<a:theme xmlns:a="http://schemas.openxmlformats.org/drawingml/2006/main" name="Powerpoint-Berufschule">
  <a:themeElements>
    <a:clrScheme name="Engagement Global">
      <a:dk1>
        <a:sysClr val="windowText" lastClr="000000"/>
      </a:dk1>
      <a:lt1>
        <a:sysClr val="window" lastClr="FFFFFF"/>
      </a:lt1>
      <a:dk2>
        <a:srgbClr val="005293"/>
      </a:dk2>
      <a:lt2>
        <a:srgbClr val="BFB6AD"/>
      </a:lt2>
      <a:accent1>
        <a:srgbClr val="005293"/>
      </a:accent1>
      <a:accent2>
        <a:srgbClr val="675C53"/>
      </a:accent2>
      <a:accent3>
        <a:srgbClr val="BFB6AD"/>
      </a:accent3>
      <a:accent4>
        <a:srgbClr val="E6E5E0"/>
      </a:accent4>
      <a:accent5>
        <a:srgbClr val="E05206"/>
      </a:accent5>
      <a:accent6>
        <a:srgbClr val="2B2926"/>
      </a:accent6>
      <a:hlink>
        <a:srgbClr val="005293"/>
      </a:hlink>
      <a:folHlink>
        <a:srgbClr val="E052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owerpoint-Vorlage.potx" id="{5CEA0631-458F-4587-BD87-1DAB1C9541B4}" vid="{66158796-A68A-4C55-B25E-1DBCC65D1347}"/>
    </a:ext>
  </a:extLst>
</a:theme>
</file>

<file path=ppt/theme/theme2.xml><?xml version="1.0" encoding="utf-8"?>
<a:theme xmlns:a="http://schemas.openxmlformats.org/drawingml/2006/main" name="2_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5D544E"/>
      </a:dk2>
      <a:lt2>
        <a:srgbClr val="948E8B"/>
      </a:lt2>
      <a:accent1>
        <a:srgbClr val="055F9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D544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bafeb8ea-b6d6-4754-a839-0bbe2c0c7e75">Präsentationen</Kategorie>
    <Kontaktperson xmlns="642ef516-50c7-429a-bbde-3bf5e00322b2">
      <UserInfo>
        <DisplayName/>
        <AccountId xsi:nil="true"/>
        <AccountType/>
      </UserInfo>
    </Kontaktperson>
    <_dlc_DocId xmlns="642ef516-50c7-429a-bbde-3bf5e00322b2">7ECW7AWQQP6U-20-241</_dlc_DocId>
    <_dlc_DocIdUrl xmlns="642ef516-50c7-429a-bbde-3bf5e00322b2">
      <Url>http://portal.engagement-global.de/Documents/_layouts/DocIdRedir.aspx?ID=7ECW7AWQQP6U-20-241</Url>
      <Description>7ECW7AWQQP6U-20-241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28E76B3D82E54894532F2C18C568DE" ma:contentTypeVersion="5" ma:contentTypeDescription="Ein neues Dokument erstellen." ma:contentTypeScope="" ma:versionID="ae0e33113d98d58c5b373832235cb1a0">
  <xsd:schema xmlns:xsd="http://www.w3.org/2001/XMLSchema" xmlns:xs="http://www.w3.org/2001/XMLSchema" xmlns:p="http://schemas.microsoft.com/office/2006/metadata/properties" xmlns:ns2="642ef516-50c7-429a-bbde-3bf5e00322b2" xmlns:ns3="bafeb8ea-b6d6-4754-a839-0bbe2c0c7e75" targetNamespace="http://schemas.microsoft.com/office/2006/metadata/properties" ma:root="true" ma:fieldsID="04e2d26e8cf169a2ebcac30964cbd065" ns2:_="" ns3:_="">
    <xsd:import namespace="642ef516-50c7-429a-bbde-3bf5e00322b2"/>
    <xsd:import namespace="bafeb8ea-b6d6-4754-a839-0bbe2c0c7e75"/>
    <xsd:element name="properties">
      <xsd:complexType>
        <xsd:sequence>
          <xsd:element name="documentManagement">
            <xsd:complexType>
              <xsd:all>
                <xsd:element ref="ns2:Kontaktperson" minOccurs="0"/>
                <xsd:element ref="ns3:Kategori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ef516-50c7-429a-bbde-3bf5e00322b2" elementFormDefault="qualified">
    <xsd:import namespace="http://schemas.microsoft.com/office/2006/documentManagement/types"/>
    <xsd:import namespace="http://schemas.microsoft.com/office/infopath/2007/PartnerControls"/>
    <xsd:element name="Kontaktperson" ma:index="8" nillable="true" ma:displayName="Kontaktperson" ma:list="UserInfo" ma:SharePointGroup="0" ma:internalName="Kontaktperso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1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eb8ea-b6d6-4754-a839-0bbe2c0c7e75" elementFormDefault="qualified">
    <xsd:import namespace="http://schemas.microsoft.com/office/2006/documentManagement/types"/>
    <xsd:import namespace="http://schemas.microsoft.com/office/infopath/2007/PartnerControls"/>
    <xsd:element name="Kategorie" ma:index="9" nillable="true" ma:displayName="Kategorie" ma:format="Dropdown" ma:internalName="Kategorie">
      <xsd:simpleType>
        <xsd:restriction base="dms:Choice">
          <xsd:enumeration value="Jour Fixe"/>
          <xsd:enumeration value="Leitfäden"/>
          <xsd:enumeration value="Präsentationen"/>
          <xsd:enumeration value="Standards"/>
          <xsd:enumeration value="Textbausteine 'Über uns'"/>
          <xsd:enumeration value="Veranstaltungsmanagement"/>
          <xsd:enumeration value="Vorlag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92B1FB-0E40-48B9-83CD-B31E1828CD0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5E64BB6-DEFF-40DA-AE30-336410F74F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F11E5D-88A7-4A6A-AFA7-EF61C2D892F8}">
  <ds:schemaRefs>
    <ds:schemaRef ds:uri="http://purl.org/dc/elements/1.1/"/>
    <ds:schemaRef ds:uri="http://schemas.microsoft.com/office/2006/documentManagement/types"/>
    <ds:schemaRef ds:uri="http://purl.org/dc/dcmitype/"/>
    <ds:schemaRef ds:uri="642ef516-50c7-429a-bbde-3bf5e00322b2"/>
    <ds:schemaRef ds:uri="http://schemas.microsoft.com/office/infopath/2007/PartnerControls"/>
    <ds:schemaRef ds:uri="http://www.w3.org/XML/1998/namespace"/>
    <ds:schemaRef ds:uri="bafeb8ea-b6d6-4754-a839-0bbe2c0c7e75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1D1DE12B-95F7-438A-8A93-EF332FFB9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2ef516-50c7-429a-bbde-3bf5e00322b2"/>
    <ds:schemaRef ds:uri="bafeb8ea-b6d6-4754-a839-0bbe2c0c7e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Powerpoint-Berufschule</Template>
  <TotalTime>0</TotalTime>
  <Words>975</Words>
  <Application>Microsoft Office PowerPoint</Application>
  <PresentationFormat>Bildschirmpräsentation (4:3)</PresentationFormat>
  <Paragraphs>187</Paragraphs>
  <Slides>20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Powerpoint-Berufschule</vt:lpstr>
      <vt:lpstr>2_Office-Design</vt:lpstr>
      <vt:lpstr>Berufsperspektiven in der deutschen Entwicklungszusammenarbeit für Studierende der Altamerikanistik und Kulturanthropologie der Universität Bonn</vt:lpstr>
      <vt:lpstr>Ablauf</vt:lpstr>
      <vt:lpstr>Überblick staatlicher Akteure der deutschen Entwicklungszusammenarbeit</vt:lpstr>
      <vt:lpstr>Überblick staatlicher Akteure der deutschen Entwicklungszusammenarbeit</vt:lpstr>
      <vt:lpstr>Überblick staatlicher Akteure der deutschen Entwicklungszusammenarbeit</vt:lpstr>
      <vt:lpstr>Auf einen Blick:  Wichtige Fakten über Engagement Global</vt:lpstr>
      <vt:lpstr>Aufgaben und Ziele von Engagement Global </vt:lpstr>
      <vt:lpstr>Zielgruppen und relevante Programme von Engagement Global</vt:lpstr>
      <vt:lpstr>Zielgruppen und relevante Programme von Engagement Global</vt:lpstr>
      <vt:lpstr>Berufseinstiegs- und Jobmöglichkeiten bei Engagement Global</vt:lpstr>
      <vt:lpstr>Berufseinstiegs- und Jobmöglichkeiten bei Engagement Global</vt:lpstr>
      <vt:lpstr>Berufseinstiegs- und Jobmöglichkeiten bei Engagement Global</vt:lpstr>
      <vt:lpstr>Berufseinstiegs- und Jobmöglichkeiten anderer  EZ-Akteure</vt:lpstr>
      <vt:lpstr>Berufseinstiegs- und Jobmöglichkeiten anderer  EZ-Akteure</vt:lpstr>
      <vt:lpstr>Berufseinstiegs- und Jobmöglichkeiten anderer staatlicher EZ-Akteure</vt:lpstr>
      <vt:lpstr>Berufseinstiegs- und Jobmöglichkeiten anderer staatlicher EZ-Akteure</vt:lpstr>
      <vt:lpstr>Informationsquellen für nationale und internationale EZ-Einstiegsprogramme</vt:lpstr>
      <vt:lpstr>Wichtige Praktikums- und Stellenbörsen zum Einstieg in die EZ</vt:lpstr>
      <vt:lpstr>Weitere Beratungsmöglichkeiten</vt:lpstr>
      <vt:lpstr>Vielen Dank für Ihre Aufmerksamkeit!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bei Engagement Global</dc:title>
  <dc:creator>Lieder, Christian (MMZ)</dc:creator>
  <cp:lastModifiedBy>Lieder, Christian (MMZ)</cp:lastModifiedBy>
  <cp:revision>95</cp:revision>
  <dcterms:created xsi:type="dcterms:W3CDTF">2017-03-27T12:43:35Z</dcterms:created>
  <dcterms:modified xsi:type="dcterms:W3CDTF">2019-01-28T15:38:34Z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0x010100A028E76B3D82E54894532F2C18C568DE</vt:lpwstr>
  </property>
  <property fmtid="{D5CDD505-2E9C-101B-9397-08002B2CF9AE}" pid="3" name="_dlc_DocIdItemGuid">
    <vt:lpwstr>00035aa2-31b2-474c-8112-f72e10277541</vt:lpwstr>
  </property>
  <property fmtid="{D5CDD505-2E9C-101B-9397-08002B2CF9AE}" pid="4" name="Order">
    <vt:r8>24100</vt:r8>
  </property>
  <property fmtid="{D5CDD505-2E9C-101B-9397-08002B2CF9AE}" pid="5" name="Standort">
    <vt:lpwstr>Alle</vt:lpwstr>
  </property>
</Properties>
</file>